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etBrains Mono" charset="1" panose="02010509020102050004"/>
      <p:regular r:id="rId10"/>
    </p:embeddedFont>
    <p:embeddedFont>
      <p:font typeface="JetBrains Mono Bold" charset="1" panose="02010809030102050004"/>
      <p:regular r:id="rId11"/>
    </p:embeddedFont>
    <p:embeddedFont>
      <p:font typeface="JetBrains Mono Italics" charset="1" panose="02010509020102050004"/>
      <p:regular r:id="rId12"/>
    </p:embeddedFont>
    <p:embeddedFont>
      <p:font typeface="JetBrains Mono Bold Italics" charset="1" panose="02010809030102050004"/>
      <p:regular r:id="rId13"/>
    </p:embeddedFont>
    <p:embeddedFont>
      <p:font typeface="JetBrains Mono Medium" charset="1" panose="02010609020102050004"/>
      <p:regular r:id="rId14"/>
    </p:embeddedFont>
    <p:embeddedFont>
      <p:font typeface="JetBrains Mono Medium Italics" charset="1" panose="02010609020102050004"/>
      <p:regular r:id="rId15"/>
    </p:embeddedFont>
    <p:embeddedFont>
      <p:font typeface="JetBrains Mono Ultra-Bold" charset="1" panose="02010909030102050004"/>
      <p:regular r:id="rId16"/>
    </p:embeddedFont>
    <p:embeddedFont>
      <p:font typeface="JetBrains Mono Ultra-Bold Italics" charset="1" panose="02010909030102050004"/>
      <p:regular r:id="rId17"/>
    </p:embeddedFont>
    <p:embeddedFont>
      <p:font typeface="Open Sans" charset="1" panose="020B0606030504020204"/>
      <p:regular r:id="rId18"/>
    </p:embeddedFont>
    <p:embeddedFont>
      <p:font typeface="Open Sans Bold" charset="1" panose="020B0806030504020204"/>
      <p:regular r:id="rId19"/>
    </p:embeddedFont>
    <p:embeddedFont>
      <p:font typeface="Open Sans Italics" charset="1" panose="020B0606030504020204"/>
      <p:regular r:id="rId20"/>
    </p:embeddedFont>
    <p:embeddedFont>
      <p:font typeface="Open Sans Bold Italics" charset="1" panose="020B0806030504020204"/>
      <p:regular r:id="rId21"/>
    </p:embeddedFont>
    <p:embeddedFont>
      <p:font typeface="Open Sans Light" charset="1" panose="020B0306030504020204"/>
      <p:regular r:id="rId22"/>
    </p:embeddedFont>
    <p:embeddedFont>
      <p:font typeface="Open Sans Light Italics" charset="1" panose="020B0306030504020204"/>
      <p:regular r:id="rId23"/>
    </p:embeddedFont>
    <p:embeddedFont>
      <p:font typeface="Open Sans Ultra-Bold" charset="1" panose="00000000000000000000"/>
      <p:regular r:id="rId24"/>
    </p:embeddedFont>
    <p:embeddedFont>
      <p:font typeface="Open Sans Ultra-Bold Italic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slides/slide17.xml" Type="http://schemas.openxmlformats.org/officeDocument/2006/relationships/slide"/><Relationship Id="rId43" Target="slides/slide18.xml" Type="http://schemas.openxmlformats.org/officeDocument/2006/relationships/slide"/><Relationship Id="rId44" Target="slides/slide19.xml" Type="http://schemas.openxmlformats.org/officeDocument/2006/relationships/slide"/><Relationship Id="rId45" Target="slides/slide20.xml" Type="http://schemas.openxmlformats.org/officeDocument/2006/relationships/slide"/><Relationship Id="rId46" Target="slides/slide21.xml" Type="http://schemas.openxmlformats.org/officeDocument/2006/relationships/slide"/><Relationship Id="rId47" Target="slides/slide22.xml" Type="http://schemas.openxmlformats.org/officeDocument/2006/relationships/slide"/><Relationship Id="rId48" Target="slides/slide23.xml" Type="http://schemas.openxmlformats.org/officeDocument/2006/relationships/slide"/><Relationship Id="rId49" Target="slides/slide24.xml" Type="http://schemas.openxmlformats.org/officeDocument/2006/relationships/slide"/><Relationship Id="rId5" Target="tableStyles.xml" Type="http://schemas.openxmlformats.org/officeDocument/2006/relationships/tableStyles"/><Relationship Id="rId50" Target="slides/slide25.xml" Type="http://schemas.openxmlformats.org/officeDocument/2006/relationships/slide"/><Relationship Id="rId51" Target="slides/slide26.xml" Type="http://schemas.openxmlformats.org/officeDocument/2006/relationships/slide"/><Relationship Id="rId52" Target="slides/slide27.xml" Type="http://schemas.openxmlformats.org/officeDocument/2006/relationships/slide"/><Relationship Id="rId53" Target="slides/slide28.xml" Type="http://schemas.openxmlformats.org/officeDocument/2006/relationships/slide"/><Relationship Id="rId54" Target="slides/slide2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Relationship Id="rId5" Target="https://eucapacito.com.br/curso-ec/linux-fundamentos" TargetMode="External" Type="http://schemas.openxmlformats.org/officeDocument/2006/relationships/hyperlink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15" Target="../media/image40.png" Type="http://schemas.openxmlformats.org/officeDocument/2006/relationships/image"/><Relationship Id="rId16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13" Target="../media/image5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491892"/>
          </a:xfrm>
          <a:custGeom>
            <a:avLst/>
            <a:gdLst/>
            <a:ahLst/>
            <a:cxnLst/>
            <a:rect r="r" b="b" t="t" l="l"/>
            <a:pathLst>
              <a:path h="5491892" w="18288000">
                <a:moveTo>
                  <a:pt x="0" y="0"/>
                </a:moveTo>
                <a:lnTo>
                  <a:pt x="18288000" y="0"/>
                </a:lnTo>
                <a:lnTo>
                  <a:pt x="18288000" y="5491892"/>
                </a:lnTo>
                <a:lnTo>
                  <a:pt x="0" y="5491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16247" r="0" b="-1762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53658" y="1028700"/>
            <a:ext cx="8580684" cy="2049487"/>
          </a:xfrm>
          <a:custGeom>
            <a:avLst/>
            <a:gdLst/>
            <a:ahLst/>
            <a:cxnLst/>
            <a:rect r="r" b="b" t="t" l="l"/>
            <a:pathLst>
              <a:path h="2049487" w="8580684">
                <a:moveTo>
                  <a:pt x="0" y="0"/>
                </a:moveTo>
                <a:lnTo>
                  <a:pt x="8580684" y="0"/>
                </a:lnTo>
                <a:lnTo>
                  <a:pt x="8580684" y="2049487"/>
                </a:lnTo>
                <a:lnTo>
                  <a:pt x="0" y="20494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5684" y="4991100"/>
            <a:ext cx="16716632" cy="1335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>
                <a:solidFill>
                  <a:srgbClr val="040303"/>
                </a:solidFill>
                <a:latin typeface="Open Sans Bold"/>
              </a:rPr>
              <a:t>Bem Vindos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0932" y="9605365"/>
            <a:ext cx="1375535" cy="305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1821">
                <a:solidFill>
                  <a:srgbClr val="FFFFFF"/>
                </a:solidFill>
                <a:latin typeface="Open Sans Bold"/>
              </a:rPr>
              <a:t>25 Nov 2023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8326394"/>
            <a:ext cx="18288000" cy="5491892"/>
          </a:xfrm>
          <a:custGeom>
            <a:avLst/>
            <a:gdLst/>
            <a:ahLst/>
            <a:cxnLst/>
            <a:rect r="r" b="b" t="t" l="l"/>
            <a:pathLst>
              <a:path h="5491892" w="18288000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81000"/>
            <a:ext cx="18288000" cy="1453396"/>
          </a:xfrm>
          <a:custGeom>
            <a:avLst/>
            <a:gdLst/>
            <a:ahLst/>
            <a:cxnLst/>
            <a:rect r="r" b="b" t="t" l="l"/>
            <a:pathLst>
              <a:path h="1453396" w="18288000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06318" y="1516778"/>
            <a:ext cx="12105983" cy="6809615"/>
          </a:xfrm>
          <a:custGeom>
            <a:avLst/>
            <a:gdLst/>
            <a:ahLst/>
            <a:cxnLst/>
            <a:rect r="r" b="b" t="t" l="l"/>
            <a:pathLst>
              <a:path h="6809615" w="12105983">
                <a:moveTo>
                  <a:pt x="0" y="0"/>
                </a:moveTo>
                <a:lnTo>
                  <a:pt x="12105983" y="0"/>
                </a:lnTo>
                <a:lnTo>
                  <a:pt x="12105983" y="6809616"/>
                </a:lnTo>
                <a:lnTo>
                  <a:pt x="0" y="6809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6099" y="64342"/>
            <a:ext cx="17266422" cy="75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Open Sans Bold"/>
              </a:rPr>
              <a:t>Requisitos, por onde começar?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06318" y="8426896"/>
            <a:ext cx="12105983" cy="55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5"/>
              </a:lnSpc>
            </a:pPr>
            <a:r>
              <a:rPr lang="en-US" sz="3218" u="sng">
                <a:solidFill>
                  <a:srgbClr val="000000"/>
                </a:solidFill>
                <a:latin typeface="Open Sans Bold"/>
                <a:hlinkClick r:id="rId5" tooltip="https://eucapacito.com.br/curso-ec/linux-fundamentos"/>
              </a:rPr>
              <a:t>https://eucapacito.com.br/curso-ec/linux-fundamentos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8326394"/>
            <a:ext cx="18288000" cy="5491892"/>
          </a:xfrm>
          <a:custGeom>
            <a:avLst/>
            <a:gdLst/>
            <a:ahLst/>
            <a:cxnLst/>
            <a:rect r="r" b="b" t="t" l="l"/>
            <a:pathLst>
              <a:path h="5491892" w="18288000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81000"/>
            <a:ext cx="18288000" cy="1453396"/>
          </a:xfrm>
          <a:custGeom>
            <a:avLst/>
            <a:gdLst/>
            <a:ahLst/>
            <a:cxnLst/>
            <a:rect r="r" b="b" t="t" l="l"/>
            <a:pathLst>
              <a:path h="1453396" w="18288000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099" y="64342"/>
            <a:ext cx="17266422" cy="75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Open Sans Bold"/>
              </a:rPr>
              <a:t>Requisitos, por onde começar?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12348" y="1368466"/>
            <a:ext cx="17714369" cy="7391586"/>
            <a:chOff x="0" y="0"/>
            <a:chExt cx="3922688" cy="1636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22688" cy="1636800"/>
            </a:xfrm>
            <a:custGeom>
              <a:avLst/>
              <a:gdLst/>
              <a:ahLst/>
              <a:cxnLst/>
              <a:rect r="r" b="b" t="t" l="l"/>
              <a:pathLst>
                <a:path h="1636800" w="3922688">
                  <a:moveTo>
                    <a:pt x="3798227" y="1636800"/>
                  </a:moveTo>
                  <a:lnTo>
                    <a:pt x="124460" y="1636800"/>
                  </a:lnTo>
                  <a:cubicBezTo>
                    <a:pt x="55880" y="1636800"/>
                    <a:pt x="0" y="1580920"/>
                    <a:pt x="0" y="1512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98228" y="0"/>
                  </a:lnTo>
                  <a:cubicBezTo>
                    <a:pt x="3866808" y="0"/>
                    <a:pt x="3922688" y="55880"/>
                    <a:pt x="3922688" y="124460"/>
                  </a:cubicBezTo>
                  <a:lnTo>
                    <a:pt x="3922688" y="1512340"/>
                  </a:lnTo>
                  <a:cubicBezTo>
                    <a:pt x="3922688" y="1580920"/>
                    <a:pt x="3866808" y="1636800"/>
                    <a:pt x="3798228" y="1636800"/>
                  </a:cubicBezTo>
                  <a:close/>
                </a:path>
              </a:pathLst>
            </a:custGeom>
            <a:solidFill>
              <a:srgbClr val="001524"/>
            </a:solidFill>
          </p:spPr>
        </p:sp>
      </p:grpSp>
      <p:sp>
        <p:nvSpPr>
          <p:cNvPr name="AutoShape 7" id="7"/>
          <p:cNvSpPr/>
          <p:nvPr/>
        </p:nvSpPr>
        <p:spPr>
          <a:xfrm>
            <a:off x="942366" y="2901658"/>
            <a:ext cx="16435169" cy="0"/>
          </a:xfrm>
          <a:prstGeom prst="line">
            <a:avLst/>
          </a:prstGeom>
          <a:ln cap="rnd" w="38100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42366" y="3287005"/>
            <a:ext cx="16113160" cy="1634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79"/>
              </a:lnSpc>
            </a:pPr>
            <a:r>
              <a:rPr lang="en-US" sz="4227">
                <a:solidFill>
                  <a:srgbClr val="FFFFFF"/>
                </a:solidFill>
                <a:latin typeface="JetBrains Mono"/>
              </a:rPr>
              <a:t>cd PAServer-</a:t>
            </a:r>
            <a:r>
              <a:rPr lang="en-US" sz="4227">
                <a:solidFill>
                  <a:srgbClr val="00FF19"/>
                </a:solidFill>
                <a:latin typeface="JetBrains Mono"/>
              </a:rPr>
              <a:t>22.0</a:t>
            </a:r>
          </a:p>
          <a:p>
            <a:pPr>
              <a:lnSpc>
                <a:spcPts val="6679"/>
              </a:lnSpc>
            </a:pPr>
            <a:r>
              <a:rPr lang="en-US" sz="4227">
                <a:solidFill>
                  <a:srgbClr val="FFFFFF"/>
                </a:solidFill>
                <a:latin typeface="JetBrains Mono"/>
              </a:rPr>
              <a:t>./paserver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24183" y="2002411"/>
            <a:ext cx="14553352" cy="386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1"/>
              </a:lnSpc>
            </a:pPr>
            <a:r>
              <a:rPr lang="en-US" sz="2096">
                <a:solidFill>
                  <a:srgbClr val="FFFFFF"/>
                </a:solidFill>
                <a:latin typeface="JetBrains Mono"/>
              </a:rPr>
              <a:t>Instalando os pacote para compilação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8326394"/>
            <a:ext cx="18288000" cy="5491892"/>
          </a:xfrm>
          <a:custGeom>
            <a:avLst/>
            <a:gdLst/>
            <a:ahLst/>
            <a:cxnLst/>
            <a:rect r="r" b="b" t="t" l="l"/>
            <a:pathLst>
              <a:path h="5491892" w="18288000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81000"/>
            <a:ext cx="18288000" cy="1453396"/>
          </a:xfrm>
          <a:custGeom>
            <a:avLst/>
            <a:gdLst/>
            <a:ahLst/>
            <a:cxnLst/>
            <a:rect r="r" b="b" t="t" l="l"/>
            <a:pathLst>
              <a:path h="1453396" w="18288000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099" y="64342"/>
            <a:ext cx="17266422" cy="75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Open Sans Bold"/>
              </a:rPr>
              <a:t>Requisitos, por onde começar?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12348" y="1368466"/>
            <a:ext cx="17714369" cy="7391586"/>
            <a:chOff x="0" y="0"/>
            <a:chExt cx="3922688" cy="1636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22688" cy="1636800"/>
            </a:xfrm>
            <a:custGeom>
              <a:avLst/>
              <a:gdLst/>
              <a:ahLst/>
              <a:cxnLst/>
              <a:rect r="r" b="b" t="t" l="l"/>
              <a:pathLst>
                <a:path h="1636800" w="3922688">
                  <a:moveTo>
                    <a:pt x="3798227" y="1636800"/>
                  </a:moveTo>
                  <a:lnTo>
                    <a:pt x="124460" y="1636800"/>
                  </a:lnTo>
                  <a:cubicBezTo>
                    <a:pt x="55880" y="1636800"/>
                    <a:pt x="0" y="1580920"/>
                    <a:pt x="0" y="1512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98228" y="0"/>
                  </a:lnTo>
                  <a:cubicBezTo>
                    <a:pt x="3866808" y="0"/>
                    <a:pt x="3922688" y="55880"/>
                    <a:pt x="3922688" y="124460"/>
                  </a:cubicBezTo>
                  <a:lnTo>
                    <a:pt x="3922688" y="1512340"/>
                  </a:lnTo>
                  <a:cubicBezTo>
                    <a:pt x="3922688" y="1580920"/>
                    <a:pt x="3866808" y="1636800"/>
                    <a:pt x="3798228" y="1636800"/>
                  </a:cubicBezTo>
                  <a:close/>
                </a:path>
              </a:pathLst>
            </a:custGeom>
            <a:solidFill>
              <a:srgbClr val="001524"/>
            </a:solidFill>
          </p:spPr>
        </p:sp>
      </p:grpSp>
      <p:sp>
        <p:nvSpPr>
          <p:cNvPr name="AutoShape 7" id="7"/>
          <p:cNvSpPr/>
          <p:nvPr/>
        </p:nvSpPr>
        <p:spPr>
          <a:xfrm>
            <a:off x="942366" y="2901658"/>
            <a:ext cx="16435169" cy="0"/>
          </a:xfrm>
          <a:prstGeom prst="line">
            <a:avLst/>
          </a:prstGeom>
          <a:ln cap="rnd" w="38100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42366" y="3334630"/>
            <a:ext cx="16113160" cy="483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5"/>
              </a:lnSpc>
            </a:pPr>
            <a:r>
              <a:rPr lang="en-US" sz="2427">
                <a:solidFill>
                  <a:srgbClr val="FFFFFF"/>
                </a:solidFill>
                <a:latin typeface="JetBrains Mono"/>
              </a:rPr>
              <a:t>ubuntu@ip-172-31-22-124:~/PAServer-22.0$ ./paserver</a:t>
            </a:r>
          </a:p>
          <a:p>
            <a:pPr>
              <a:lnSpc>
                <a:spcPts val="3835"/>
              </a:lnSpc>
            </a:pPr>
            <a:r>
              <a:rPr lang="en-US" sz="2427">
                <a:solidFill>
                  <a:srgbClr val="FFFFFF"/>
                </a:solidFill>
                <a:latin typeface="JetBrains Mono"/>
              </a:rPr>
              <a:t>Platform Assistant Server  Version 13.3.12.7</a:t>
            </a:r>
          </a:p>
          <a:p>
            <a:pPr>
              <a:lnSpc>
                <a:spcPts val="3835"/>
              </a:lnSpc>
            </a:pPr>
            <a:r>
              <a:rPr lang="en-US" sz="2427">
                <a:solidFill>
                  <a:srgbClr val="FFFFFF"/>
                </a:solidFill>
                <a:latin typeface="JetBrains Mono"/>
              </a:rPr>
              <a:t>Copyright (c) 2009-2023 Embarcadero Technologies, Inc.</a:t>
            </a:r>
          </a:p>
          <a:p>
            <a:pPr>
              <a:lnSpc>
                <a:spcPts val="3835"/>
              </a:lnSpc>
            </a:pPr>
          </a:p>
          <a:p>
            <a:pPr>
              <a:lnSpc>
                <a:spcPts val="3835"/>
              </a:lnSpc>
            </a:pPr>
            <a:r>
              <a:rPr lang="en-US" sz="2427">
                <a:solidFill>
                  <a:srgbClr val="FFFFFF"/>
                </a:solidFill>
                <a:latin typeface="JetBrains Mono"/>
              </a:rPr>
              <a:t>Connection Profile password &lt;press Enter for no password&gt;:</a:t>
            </a:r>
          </a:p>
          <a:p>
            <a:pPr>
              <a:lnSpc>
                <a:spcPts val="3835"/>
              </a:lnSpc>
            </a:pPr>
          </a:p>
          <a:p>
            <a:pPr>
              <a:lnSpc>
                <a:spcPts val="3835"/>
              </a:lnSpc>
            </a:pPr>
            <a:r>
              <a:rPr lang="en-US" sz="2427">
                <a:solidFill>
                  <a:srgbClr val="FFFFFF"/>
                </a:solidFill>
                <a:latin typeface="JetBrains Mono"/>
              </a:rPr>
              <a:t>Starting Platform Assistant Server on port </a:t>
            </a:r>
            <a:r>
              <a:rPr lang="en-US" sz="2427">
                <a:solidFill>
                  <a:srgbClr val="00FF19"/>
                </a:solidFill>
                <a:latin typeface="JetBrains Mono"/>
              </a:rPr>
              <a:t>64211</a:t>
            </a:r>
          </a:p>
          <a:p>
            <a:pPr>
              <a:lnSpc>
                <a:spcPts val="3835"/>
              </a:lnSpc>
            </a:pPr>
          </a:p>
          <a:p>
            <a:pPr>
              <a:lnSpc>
                <a:spcPts val="3835"/>
              </a:lnSpc>
            </a:pPr>
            <a:r>
              <a:rPr lang="en-US" sz="2427">
                <a:solidFill>
                  <a:srgbClr val="FFFFFF"/>
                </a:solidFill>
                <a:latin typeface="JetBrains Mono"/>
              </a:rPr>
              <a:t>Type ? for available commands</a:t>
            </a:r>
          </a:p>
          <a:p>
            <a:pPr>
              <a:lnSpc>
                <a:spcPts val="3835"/>
              </a:lnSpc>
            </a:pPr>
            <a:r>
              <a:rPr lang="en-US" sz="2427">
                <a:solidFill>
                  <a:srgbClr val="FFFFFF"/>
                </a:solidFill>
                <a:latin typeface="JetBrains Mono"/>
              </a:rPr>
              <a:t>&gt;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24183" y="2002411"/>
            <a:ext cx="14553352" cy="386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1"/>
              </a:lnSpc>
            </a:pPr>
            <a:r>
              <a:rPr lang="en-US" sz="2096">
                <a:solidFill>
                  <a:srgbClr val="FFFFFF"/>
                </a:solidFill>
                <a:latin typeface="JetBrains Mono"/>
              </a:rPr>
              <a:t>Instalando os pacote para compilação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8326394"/>
            <a:ext cx="18288000" cy="5491892"/>
          </a:xfrm>
          <a:custGeom>
            <a:avLst/>
            <a:gdLst/>
            <a:ahLst/>
            <a:cxnLst/>
            <a:rect r="r" b="b" t="t" l="l"/>
            <a:pathLst>
              <a:path h="5491892" w="18288000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81000"/>
            <a:ext cx="18288000" cy="1453396"/>
          </a:xfrm>
          <a:custGeom>
            <a:avLst/>
            <a:gdLst/>
            <a:ahLst/>
            <a:cxnLst/>
            <a:rect r="r" b="b" t="t" l="l"/>
            <a:pathLst>
              <a:path h="1453396" w="18288000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099" y="64342"/>
            <a:ext cx="17266422" cy="75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Open Sans Bold"/>
              </a:rPr>
              <a:t>Requisitos, por onde começar?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12348" y="1368466"/>
            <a:ext cx="17714369" cy="7391586"/>
            <a:chOff x="0" y="0"/>
            <a:chExt cx="3922688" cy="1636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22688" cy="1636800"/>
            </a:xfrm>
            <a:custGeom>
              <a:avLst/>
              <a:gdLst/>
              <a:ahLst/>
              <a:cxnLst/>
              <a:rect r="r" b="b" t="t" l="l"/>
              <a:pathLst>
                <a:path h="1636800" w="3922688">
                  <a:moveTo>
                    <a:pt x="3798227" y="1636800"/>
                  </a:moveTo>
                  <a:lnTo>
                    <a:pt x="124460" y="1636800"/>
                  </a:lnTo>
                  <a:cubicBezTo>
                    <a:pt x="55880" y="1636800"/>
                    <a:pt x="0" y="1580920"/>
                    <a:pt x="0" y="1512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98228" y="0"/>
                  </a:lnTo>
                  <a:cubicBezTo>
                    <a:pt x="3866808" y="0"/>
                    <a:pt x="3922688" y="55880"/>
                    <a:pt x="3922688" y="124460"/>
                  </a:cubicBezTo>
                  <a:lnTo>
                    <a:pt x="3922688" y="1512340"/>
                  </a:lnTo>
                  <a:cubicBezTo>
                    <a:pt x="3922688" y="1580920"/>
                    <a:pt x="3866808" y="1636800"/>
                    <a:pt x="3798228" y="1636800"/>
                  </a:cubicBezTo>
                  <a:close/>
                </a:path>
              </a:pathLst>
            </a:custGeom>
            <a:solidFill>
              <a:srgbClr val="001524"/>
            </a:solidFill>
          </p:spPr>
        </p:sp>
      </p:grpSp>
      <p:sp>
        <p:nvSpPr>
          <p:cNvPr name="AutoShape 7" id="7"/>
          <p:cNvSpPr/>
          <p:nvPr/>
        </p:nvSpPr>
        <p:spPr>
          <a:xfrm>
            <a:off x="942366" y="2901658"/>
            <a:ext cx="16435169" cy="0"/>
          </a:xfrm>
          <a:prstGeom prst="line">
            <a:avLst/>
          </a:prstGeom>
          <a:ln cap="rnd" w="38100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42366" y="3334630"/>
            <a:ext cx="16113160" cy="143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5"/>
              </a:lnSpc>
            </a:pPr>
            <a:r>
              <a:rPr lang="en-US" sz="2427">
                <a:solidFill>
                  <a:srgbClr val="FFFFFF"/>
                </a:solidFill>
                <a:latin typeface="JetBrains Mono"/>
              </a:rPr>
              <a:t>&gt;i</a:t>
            </a:r>
          </a:p>
          <a:p>
            <a:pPr>
              <a:lnSpc>
                <a:spcPts val="3835"/>
              </a:lnSpc>
            </a:pPr>
            <a:r>
              <a:rPr lang="en-US" sz="2427">
                <a:solidFill>
                  <a:srgbClr val="FFFFFF"/>
                </a:solidFill>
                <a:latin typeface="JetBrains Mono"/>
              </a:rPr>
              <a:t>172.31.22.124</a:t>
            </a:r>
          </a:p>
          <a:p>
            <a:pPr>
              <a:lnSpc>
                <a:spcPts val="3835"/>
              </a:lnSpc>
            </a:pPr>
            <a:r>
              <a:rPr lang="en-US" sz="2427">
                <a:solidFill>
                  <a:srgbClr val="FFFFFF"/>
                </a:solidFill>
                <a:latin typeface="JetBrains Mono"/>
              </a:rPr>
              <a:t>&gt;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24183" y="2002411"/>
            <a:ext cx="14553352" cy="386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1"/>
              </a:lnSpc>
            </a:pPr>
            <a:r>
              <a:rPr lang="en-US" sz="2096">
                <a:solidFill>
                  <a:srgbClr val="FFFFFF"/>
                </a:solidFill>
                <a:latin typeface="JetBrains Mono"/>
              </a:rPr>
              <a:t>Instalando os pacote para compilação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8326394"/>
            <a:ext cx="18288000" cy="5491892"/>
          </a:xfrm>
          <a:custGeom>
            <a:avLst/>
            <a:gdLst/>
            <a:ahLst/>
            <a:cxnLst/>
            <a:rect r="r" b="b" t="t" l="l"/>
            <a:pathLst>
              <a:path h="5491892" w="18288000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81000"/>
            <a:ext cx="18288000" cy="1453396"/>
          </a:xfrm>
          <a:custGeom>
            <a:avLst/>
            <a:gdLst/>
            <a:ahLst/>
            <a:cxnLst/>
            <a:rect r="r" b="b" t="t" l="l"/>
            <a:pathLst>
              <a:path h="1453396" w="18288000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6099" y="1337506"/>
            <a:ext cx="3682708" cy="4316293"/>
          </a:xfrm>
          <a:custGeom>
            <a:avLst/>
            <a:gdLst/>
            <a:ahLst/>
            <a:cxnLst/>
            <a:rect r="r" b="b" t="t" l="l"/>
            <a:pathLst>
              <a:path h="4316293" w="3682708">
                <a:moveTo>
                  <a:pt x="0" y="0"/>
                </a:moveTo>
                <a:lnTo>
                  <a:pt x="3682708" y="0"/>
                </a:lnTo>
                <a:lnTo>
                  <a:pt x="3682708" y="4316293"/>
                </a:lnTo>
                <a:lnTo>
                  <a:pt x="0" y="43162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71044" y="1337506"/>
            <a:ext cx="10886137" cy="2886842"/>
          </a:xfrm>
          <a:custGeom>
            <a:avLst/>
            <a:gdLst/>
            <a:ahLst/>
            <a:cxnLst/>
            <a:rect r="r" b="b" t="t" l="l"/>
            <a:pathLst>
              <a:path h="2886842" w="10886137">
                <a:moveTo>
                  <a:pt x="0" y="0"/>
                </a:moveTo>
                <a:lnTo>
                  <a:pt x="10886137" y="0"/>
                </a:lnTo>
                <a:lnTo>
                  <a:pt x="10886137" y="2886843"/>
                </a:lnTo>
                <a:lnTo>
                  <a:pt x="0" y="28868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4208807" y="2221542"/>
            <a:ext cx="1499603" cy="0"/>
          </a:xfrm>
          <a:prstGeom prst="line">
            <a:avLst/>
          </a:prstGeom>
          <a:ln cap="flat" w="285750">
            <a:solidFill>
              <a:srgbClr val="27AAE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871044" y="5143500"/>
            <a:ext cx="5704289" cy="3513936"/>
          </a:xfrm>
          <a:custGeom>
            <a:avLst/>
            <a:gdLst/>
            <a:ahLst/>
            <a:cxnLst/>
            <a:rect r="r" b="b" t="t" l="l"/>
            <a:pathLst>
              <a:path h="3513936" w="5704289">
                <a:moveTo>
                  <a:pt x="0" y="0"/>
                </a:moveTo>
                <a:lnTo>
                  <a:pt x="5704289" y="0"/>
                </a:lnTo>
                <a:lnTo>
                  <a:pt x="5704289" y="3513936"/>
                </a:lnTo>
                <a:lnTo>
                  <a:pt x="0" y="3513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H="true">
            <a:off x="7832436" y="3877795"/>
            <a:ext cx="0" cy="1265705"/>
          </a:xfrm>
          <a:prstGeom prst="line">
            <a:avLst/>
          </a:prstGeom>
          <a:ln cap="flat" w="285750">
            <a:solidFill>
              <a:srgbClr val="27AAE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377683" y="6390169"/>
            <a:ext cx="3881617" cy="1020598"/>
          </a:xfrm>
          <a:custGeom>
            <a:avLst/>
            <a:gdLst/>
            <a:ahLst/>
            <a:cxnLst/>
            <a:rect r="r" b="b" t="t" l="l"/>
            <a:pathLst>
              <a:path h="1020598" w="3881617">
                <a:moveTo>
                  <a:pt x="0" y="0"/>
                </a:moveTo>
                <a:lnTo>
                  <a:pt x="3881617" y="0"/>
                </a:lnTo>
                <a:lnTo>
                  <a:pt x="3881617" y="1020598"/>
                </a:lnTo>
                <a:lnTo>
                  <a:pt x="0" y="10205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26099" y="64342"/>
            <a:ext cx="17266422" cy="75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Open Sans Bold"/>
              </a:rPr>
              <a:t>Antes de instalar o pacote SDK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1575333" y="6900468"/>
            <a:ext cx="1565198" cy="0"/>
          </a:xfrm>
          <a:prstGeom prst="line">
            <a:avLst/>
          </a:prstGeom>
          <a:ln cap="flat" w="285750">
            <a:solidFill>
              <a:srgbClr val="27AAE1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8326394"/>
            <a:ext cx="18288000" cy="5491892"/>
          </a:xfrm>
          <a:custGeom>
            <a:avLst/>
            <a:gdLst/>
            <a:ahLst/>
            <a:cxnLst/>
            <a:rect r="r" b="b" t="t" l="l"/>
            <a:pathLst>
              <a:path h="5491892" w="18288000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81000"/>
            <a:ext cx="18288000" cy="1453396"/>
          </a:xfrm>
          <a:custGeom>
            <a:avLst/>
            <a:gdLst/>
            <a:ahLst/>
            <a:cxnLst/>
            <a:rect r="r" b="b" t="t" l="l"/>
            <a:pathLst>
              <a:path h="1453396" w="18288000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099" y="64342"/>
            <a:ext cx="17266422" cy="75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Open Sans Bold"/>
              </a:rPr>
              <a:t>Antes de instalar o pacote SDK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10789" y="4876585"/>
            <a:ext cx="17266422" cy="1404499"/>
          </a:xfrm>
          <a:custGeom>
            <a:avLst/>
            <a:gdLst/>
            <a:ahLst/>
            <a:cxnLst/>
            <a:rect r="r" b="b" t="t" l="l"/>
            <a:pathLst>
              <a:path h="1404499" w="17266422">
                <a:moveTo>
                  <a:pt x="0" y="0"/>
                </a:moveTo>
                <a:lnTo>
                  <a:pt x="17266422" y="0"/>
                </a:lnTo>
                <a:lnTo>
                  <a:pt x="17266422" y="1404499"/>
                </a:lnTo>
                <a:lnTo>
                  <a:pt x="0" y="1404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91480" y="3546503"/>
            <a:ext cx="11335660" cy="984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8"/>
              </a:lnSpc>
            </a:pPr>
            <a:r>
              <a:rPr lang="en-US" sz="5742">
                <a:solidFill>
                  <a:srgbClr val="000000"/>
                </a:solidFill>
                <a:latin typeface="Open Sans Bold"/>
              </a:rPr>
              <a:t>Liberar porta 64211 na Amazon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8326394"/>
            <a:ext cx="18288000" cy="5491892"/>
          </a:xfrm>
          <a:custGeom>
            <a:avLst/>
            <a:gdLst/>
            <a:ahLst/>
            <a:cxnLst/>
            <a:rect r="r" b="b" t="t" l="l"/>
            <a:pathLst>
              <a:path h="5491892" w="18288000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81000"/>
            <a:ext cx="18288000" cy="1453396"/>
          </a:xfrm>
          <a:custGeom>
            <a:avLst/>
            <a:gdLst/>
            <a:ahLst/>
            <a:cxnLst/>
            <a:rect r="r" b="b" t="t" l="l"/>
            <a:pathLst>
              <a:path h="1453396" w="18288000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6099" y="2307907"/>
            <a:ext cx="6876009" cy="5671186"/>
          </a:xfrm>
          <a:custGeom>
            <a:avLst/>
            <a:gdLst/>
            <a:ahLst/>
            <a:cxnLst/>
            <a:rect r="r" b="b" t="t" l="l"/>
            <a:pathLst>
              <a:path h="5671186" w="6876009">
                <a:moveTo>
                  <a:pt x="0" y="0"/>
                </a:moveTo>
                <a:lnTo>
                  <a:pt x="6876009" y="0"/>
                </a:lnTo>
                <a:lnTo>
                  <a:pt x="6876009" y="5671186"/>
                </a:lnTo>
                <a:lnTo>
                  <a:pt x="0" y="5671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71773" y="2307907"/>
            <a:ext cx="8587527" cy="5697150"/>
          </a:xfrm>
          <a:custGeom>
            <a:avLst/>
            <a:gdLst/>
            <a:ahLst/>
            <a:cxnLst/>
            <a:rect r="r" b="b" t="t" l="l"/>
            <a:pathLst>
              <a:path h="5697150" w="8587527">
                <a:moveTo>
                  <a:pt x="0" y="0"/>
                </a:moveTo>
                <a:lnTo>
                  <a:pt x="8587527" y="0"/>
                </a:lnTo>
                <a:lnTo>
                  <a:pt x="8587527" y="5697149"/>
                </a:lnTo>
                <a:lnTo>
                  <a:pt x="0" y="56971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6099" y="64342"/>
            <a:ext cx="17266422" cy="75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Open Sans Bold"/>
              </a:rPr>
              <a:t>Requisitos, por onde começar?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6099" y="1218066"/>
            <a:ext cx="17266422" cy="7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Tools &gt; Options &gt; Deployment &gt; Connection Profile Manager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8326394"/>
            <a:ext cx="18288000" cy="5491892"/>
          </a:xfrm>
          <a:custGeom>
            <a:avLst/>
            <a:gdLst/>
            <a:ahLst/>
            <a:cxnLst/>
            <a:rect r="r" b="b" t="t" l="l"/>
            <a:pathLst>
              <a:path h="5491892" w="18288000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81000"/>
            <a:ext cx="18288000" cy="1453396"/>
          </a:xfrm>
          <a:custGeom>
            <a:avLst/>
            <a:gdLst/>
            <a:ahLst/>
            <a:cxnLst/>
            <a:rect r="r" b="b" t="t" l="l"/>
            <a:pathLst>
              <a:path h="1453396" w="18288000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7341" y="2406736"/>
            <a:ext cx="6196355" cy="5311161"/>
          </a:xfrm>
          <a:custGeom>
            <a:avLst/>
            <a:gdLst/>
            <a:ahLst/>
            <a:cxnLst/>
            <a:rect r="r" b="b" t="t" l="l"/>
            <a:pathLst>
              <a:path h="5311161" w="6196355">
                <a:moveTo>
                  <a:pt x="0" y="0"/>
                </a:moveTo>
                <a:lnTo>
                  <a:pt x="6196355" y="0"/>
                </a:lnTo>
                <a:lnTo>
                  <a:pt x="6196355" y="5311161"/>
                </a:lnTo>
                <a:lnTo>
                  <a:pt x="0" y="5311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84637" y="2406736"/>
            <a:ext cx="7716642" cy="5425302"/>
          </a:xfrm>
          <a:custGeom>
            <a:avLst/>
            <a:gdLst/>
            <a:ahLst/>
            <a:cxnLst/>
            <a:rect r="r" b="b" t="t" l="l"/>
            <a:pathLst>
              <a:path h="5425302" w="7716642">
                <a:moveTo>
                  <a:pt x="0" y="0"/>
                </a:moveTo>
                <a:lnTo>
                  <a:pt x="7716642" y="0"/>
                </a:lnTo>
                <a:lnTo>
                  <a:pt x="7716642" y="5425302"/>
                </a:lnTo>
                <a:lnTo>
                  <a:pt x="0" y="5425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6099" y="64342"/>
            <a:ext cx="17266422" cy="75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Open Sans Bold"/>
              </a:rPr>
              <a:t>Requisitos, por onde começar?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6099" y="1218066"/>
            <a:ext cx="17266422" cy="7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Tools &gt; Options &gt; Deployment &gt; SDK Manager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8326394"/>
            <a:ext cx="18288000" cy="5491892"/>
          </a:xfrm>
          <a:custGeom>
            <a:avLst/>
            <a:gdLst/>
            <a:ahLst/>
            <a:cxnLst/>
            <a:rect r="r" b="b" t="t" l="l"/>
            <a:pathLst>
              <a:path h="5491892" w="18288000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81000"/>
            <a:ext cx="18288000" cy="1453396"/>
          </a:xfrm>
          <a:custGeom>
            <a:avLst/>
            <a:gdLst/>
            <a:ahLst/>
            <a:cxnLst/>
            <a:rect r="r" b="b" t="t" l="l"/>
            <a:pathLst>
              <a:path h="1453396" w="18288000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6099" y="1391629"/>
            <a:ext cx="9987506" cy="7387853"/>
          </a:xfrm>
          <a:custGeom>
            <a:avLst/>
            <a:gdLst/>
            <a:ahLst/>
            <a:cxnLst/>
            <a:rect r="r" b="b" t="t" l="l"/>
            <a:pathLst>
              <a:path h="7387853" w="9987506">
                <a:moveTo>
                  <a:pt x="0" y="0"/>
                </a:moveTo>
                <a:lnTo>
                  <a:pt x="9987506" y="0"/>
                </a:lnTo>
                <a:lnTo>
                  <a:pt x="9987506" y="7387852"/>
                </a:lnTo>
                <a:lnTo>
                  <a:pt x="0" y="7387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73926" y="1391629"/>
            <a:ext cx="5818595" cy="7387853"/>
          </a:xfrm>
          <a:custGeom>
            <a:avLst/>
            <a:gdLst/>
            <a:ahLst/>
            <a:cxnLst/>
            <a:rect r="r" b="b" t="t" l="l"/>
            <a:pathLst>
              <a:path h="7387853" w="5818595">
                <a:moveTo>
                  <a:pt x="0" y="0"/>
                </a:moveTo>
                <a:lnTo>
                  <a:pt x="5818595" y="0"/>
                </a:lnTo>
                <a:lnTo>
                  <a:pt x="5818595" y="7387852"/>
                </a:lnTo>
                <a:lnTo>
                  <a:pt x="0" y="73878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6099" y="64342"/>
            <a:ext cx="17266422" cy="75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Open Sans Bold"/>
              </a:rPr>
              <a:t>Compilando para Linux</a:t>
            </a:r>
          </a:p>
        </p:txBody>
      </p:sp>
      <p:sp>
        <p:nvSpPr>
          <p:cNvPr name="AutoShape 7" id="7"/>
          <p:cNvSpPr/>
          <p:nvPr/>
        </p:nvSpPr>
        <p:spPr>
          <a:xfrm flipH="true" flipV="true">
            <a:off x="13795171" y="4365211"/>
            <a:ext cx="823555" cy="1097787"/>
          </a:xfrm>
          <a:prstGeom prst="line">
            <a:avLst/>
          </a:prstGeom>
          <a:ln cap="flat" w="238125">
            <a:solidFill>
              <a:srgbClr val="00FF19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8326394"/>
            <a:ext cx="18288000" cy="5491892"/>
          </a:xfrm>
          <a:custGeom>
            <a:avLst/>
            <a:gdLst/>
            <a:ahLst/>
            <a:cxnLst/>
            <a:rect r="r" b="b" t="t" l="l"/>
            <a:pathLst>
              <a:path h="5491892" w="18288000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81000"/>
            <a:ext cx="18288000" cy="1453396"/>
          </a:xfrm>
          <a:custGeom>
            <a:avLst/>
            <a:gdLst/>
            <a:ahLst/>
            <a:cxnLst/>
            <a:rect r="r" b="b" t="t" l="l"/>
            <a:pathLst>
              <a:path h="1453396" w="18288000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099" y="64342"/>
            <a:ext cx="17266422" cy="75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Open Sans Bold"/>
              </a:rPr>
              <a:t>Preparando pra rodar como serviço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12348" y="1368466"/>
            <a:ext cx="17714369" cy="7391586"/>
            <a:chOff x="0" y="0"/>
            <a:chExt cx="3922688" cy="1636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22688" cy="1636800"/>
            </a:xfrm>
            <a:custGeom>
              <a:avLst/>
              <a:gdLst/>
              <a:ahLst/>
              <a:cxnLst/>
              <a:rect r="r" b="b" t="t" l="l"/>
              <a:pathLst>
                <a:path h="1636800" w="3922688">
                  <a:moveTo>
                    <a:pt x="3798227" y="1636800"/>
                  </a:moveTo>
                  <a:lnTo>
                    <a:pt x="124460" y="1636800"/>
                  </a:lnTo>
                  <a:cubicBezTo>
                    <a:pt x="55880" y="1636800"/>
                    <a:pt x="0" y="1580920"/>
                    <a:pt x="0" y="1512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98228" y="0"/>
                  </a:lnTo>
                  <a:cubicBezTo>
                    <a:pt x="3866808" y="0"/>
                    <a:pt x="3922688" y="55880"/>
                    <a:pt x="3922688" y="124460"/>
                  </a:cubicBezTo>
                  <a:lnTo>
                    <a:pt x="3922688" y="1512340"/>
                  </a:lnTo>
                  <a:cubicBezTo>
                    <a:pt x="3922688" y="1580920"/>
                    <a:pt x="3866808" y="1636800"/>
                    <a:pt x="3798228" y="1636800"/>
                  </a:cubicBezTo>
                  <a:close/>
                </a:path>
              </a:pathLst>
            </a:custGeom>
            <a:solidFill>
              <a:srgbClr val="001524"/>
            </a:solidFill>
          </p:spPr>
        </p:sp>
      </p:grpSp>
      <p:sp>
        <p:nvSpPr>
          <p:cNvPr name="AutoShape 7" id="7"/>
          <p:cNvSpPr/>
          <p:nvPr/>
        </p:nvSpPr>
        <p:spPr>
          <a:xfrm>
            <a:off x="942366" y="2901658"/>
            <a:ext cx="16435169" cy="0"/>
          </a:xfrm>
          <a:prstGeom prst="line">
            <a:avLst/>
          </a:prstGeom>
          <a:ln cap="rnd" w="38100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42366" y="3363205"/>
            <a:ext cx="16113160" cy="512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0"/>
              </a:lnSpc>
            </a:pPr>
            <a:r>
              <a:rPr lang="en-US" sz="1727">
                <a:solidFill>
                  <a:srgbClr val="FFFFFF"/>
                </a:solidFill>
                <a:latin typeface="JetBrains Mono"/>
              </a:rPr>
              <a:t>[Unit]</a:t>
            </a:r>
          </a:p>
          <a:p>
            <a:pPr>
              <a:lnSpc>
                <a:spcPts val="2730"/>
              </a:lnSpc>
            </a:pPr>
            <a:r>
              <a:rPr lang="en-US" sz="1727">
                <a:solidFill>
                  <a:srgbClr val="FFFFFF"/>
                </a:solidFill>
                <a:latin typeface="JetBrains Mono"/>
              </a:rPr>
              <a:t>Description=</a:t>
            </a:r>
            <a:r>
              <a:rPr lang="en-US" sz="1727">
                <a:solidFill>
                  <a:srgbClr val="00FF19"/>
                </a:solidFill>
                <a:latin typeface="JetBrains Mono"/>
              </a:rPr>
              <a:t>Descrição do Meu Serviço</a:t>
            </a:r>
          </a:p>
          <a:p>
            <a:pPr>
              <a:lnSpc>
                <a:spcPts val="2730"/>
              </a:lnSpc>
            </a:pPr>
            <a:r>
              <a:rPr lang="en-US" sz="1727">
                <a:solidFill>
                  <a:srgbClr val="FFFFFF"/>
                </a:solidFill>
                <a:latin typeface="JetBrains Mono"/>
              </a:rPr>
              <a:t>After=network.target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  <a:r>
              <a:rPr lang="en-US" sz="1727">
                <a:solidFill>
                  <a:srgbClr val="FFFFFF"/>
                </a:solidFill>
                <a:latin typeface="JetBrains Mono"/>
              </a:rPr>
              <a:t>[Service]</a:t>
            </a:r>
          </a:p>
          <a:p>
            <a:pPr>
              <a:lnSpc>
                <a:spcPts val="2730"/>
              </a:lnSpc>
            </a:pPr>
            <a:r>
              <a:rPr lang="en-US" sz="1727">
                <a:solidFill>
                  <a:srgbClr val="FFFFFF"/>
                </a:solidFill>
                <a:latin typeface="JetBrains Mono"/>
              </a:rPr>
              <a:t>Type=simple</a:t>
            </a:r>
          </a:p>
          <a:p>
            <a:pPr>
              <a:lnSpc>
                <a:spcPts val="2730"/>
              </a:lnSpc>
            </a:pPr>
            <a:r>
              <a:rPr lang="en-US" sz="1727">
                <a:solidFill>
                  <a:srgbClr val="FFFFFF"/>
                </a:solidFill>
                <a:latin typeface="JetBrains Mono"/>
              </a:rPr>
              <a:t>Restart=</a:t>
            </a:r>
            <a:r>
              <a:rPr lang="en-US" sz="1727">
                <a:solidFill>
                  <a:srgbClr val="00FF19"/>
                </a:solidFill>
                <a:latin typeface="JetBrains Mono"/>
              </a:rPr>
              <a:t>always</a:t>
            </a:r>
          </a:p>
          <a:p>
            <a:pPr>
              <a:lnSpc>
                <a:spcPts val="2730"/>
              </a:lnSpc>
            </a:pPr>
            <a:r>
              <a:rPr lang="en-US" sz="1727">
                <a:solidFill>
                  <a:srgbClr val="FFFFFF"/>
                </a:solidFill>
                <a:latin typeface="JetBrains Mono"/>
              </a:rPr>
              <a:t>RestartSec=1</a:t>
            </a:r>
          </a:p>
          <a:p>
            <a:pPr>
              <a:lnSpc>
                <a:spcPts val="2730"/>
              </a:lnSpc>
            </a:pPr>
            <a:r>
              <a:rPr lang="en-US" sz="1727">
                <a:solidFill>
                  <a:srgbClr val="FFFFFF"/>
                </a:solidFill>
                <a:latin typeface="JetBrains Mono"/>
              </a:rPr>
              <a:t>StartLimitInterval=0</a:t>
            </a:r>
          </a:p>
          <a:p>
            <a:pPr>
              <a:lnSpc>
                <a:spcPts val="2730"/>
              </a:lnSpc>
            </a:pPr>
            <a:r>
              <a:rPr lang="en-US" sz="1727">
                <a:solidFill>
                  <a:srgbClr val="FFFFFF"/>
                </a:solidFill>
                <a:latin typeface="JetBrains Mono"/>
              </a:rPr>
              <a:t>ExecStart=</a:t>
            </a:r>
            <a:r>
              <a:rPr lang="en-US" sz="1727">
                <a:solidFill>
                  <a:srgbClr val="00FF19"/>
                </a:solidFill>
                <a:latin typeface="JetBrains Mono"/>
              </a:rPr>
              <a:t>/home/ubuntu/services/pasta_meu_servico/nome_meu_binario</a:t>
            </a:r>
          </a:p>
          <a:p>
            <a:pPr>
              <a:lnSpc>
                <a:spcPts val="2730"/>
              </a:lnSpc>
            </a:pPr>
            <a:r>
              <a:rPr lang="en-US" sz="1727">
                <a:solidFill>
                  <a:srgbClr val="FFFFFF"/>
                </a:solidFill>
                <a:latin typeface="JetBrains Mono"/>
              </a:rPr>
              <a:t>WorkingDirectory=</a:t>
            </a:r>
            <a:r>
              <a:rPr lang="en-US" sz="1727">
                <a:solidFill>
                  <a:srgbClr val="00FF19"/>
                </a:solidFill>
                <a:latin typeface="JetBrains Mono"/>
              </a:rPr>
              <a:t>/home/ubuntu/services/pasta_meu_servico/</a:t>
            </a:r>
          </a:p>
          <a:p>
            <a:pPr>
              <a:lnSpc>
                <a:spcPts val="2730"/>
              </a:lnSpc>
            </a:pPr>
            <a:r>
              <a:rPr lang="en-US" sz="1727">
                <a:solidFill>
                  <a:srgbClr val="FFFFFF"/>
                </a:solidFill>
                <a:latin typeface="JetBrains Mono"/>
              </a:rPr>
              <a:t>User=</a:t>
            </a:r>
            <a:r>
              <a:rPr lang="en-US" sz="1727">
                <a:solidFill>
                  <a:srgbClr val="00FF19"/>
                </a:solidFill>
                <a:latin typeface="JetBrains Mono"/>
              </a:rPr>
              <a:t>root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  <a:r>
              <a:rPr lang="en-US" sz="1727">
                <a:solidFill>
                  <a:srgbClr val="FFFFFF"/>
                </a:solidFill>
                <a:latin typeface="JetBrains Mono"/>
              </a:rPr>
              <a:t>[Install]</a:t>
            </a:r>
          </a:p>
          <a:p>
            <a:pPr>
              <a:lnSpc>
                <a:spcPts val="2730"/>
              </a:lnSpc>
            </a:pPr>
            <a:r>
              <a:rPr lang="en-US" sz="1727">
                <a:solidFill>
                  <a:srgbClr val="FFFFFF"/>
                </a:solidFill>
                <a:latin typeface="JetBrains Mono"/>
              </a:rPr>
              <a:t>WantedBy=multi-user.target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24183" y="2002411"/>
            <a:ext cx="14553352" cy="386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1"/>
              </a:lnSpc>
            </a:pPr>
            <a:r>
              <a:rPr lang="en-US" sz="2096">
                <a:solidFill>
                  <a:srgbClr val="FFFFFF"/>
                </a:solidFill>
                <a:latin typeface="JetBrains Mono"/>
              </a:rPr>
              <a:t>Criando o arquivo de configuração do serviço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585633"/>
            <a:ext cx="18288000" cy="5491892"/>
          </a:xfrm>
          <a:custGeom>
            <a:avLst/>
            <a:gdLst/>
            <a:ahLst/>
            <a:cxnLst/>
            <a:rect r="r" b="b" t="t" l="l"/>
            <a:pathLst>
              <a:path h="5491892" w="18288000">
                <a:moveTo>
                  <a:pt x="0" y="0"/>
                </a:moveTo>
                <a:lnTo>
                  <a:pt x="18288000" y="0"/>
                </a:lnTo>
                <a:lnTo>
                  <a:pt x="18288000" y="5491892"/>
                </a:lnTo>
                <a:lnTo>
                  <a:pt x="0" y="5491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16247" r="0" b="-1762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81023" y="160313"/>
            <a:ext cx="2977792" cy="711242"/>
          </a:xfrm>
          <a:custGeom>
            <a:avLst/>
            <a:gdLst/>
            <a:ahLst/>
            <a:cxnLst/>
            <a:rect r="r" b="b" t="t" l="l"/>
            <a:pathLst>
              <a:path h="711242" w="2977792">
                <a:moveTo>
                  <a:pt x="0" y="0"/>
                </a:moveTo>
                <a:lnTo>
                  <a:pt x="2977792" y="0"/>
                </a:lnTo>
                <a:lnTo>
                  <a:pt x="2977792" y="711242"/>
                </a:lnTo>
                <a:lnTo>
                  <a:pt x="0" y="711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5684" y="4457060"/>
            <a:ext cx="687768" cy="720176"/>
          </a:xfrm>
          <a:custGeom>
            <a:avLst/>
            <a:gdLst/>
            <a:ahLst/>
            <a:cxnLst/>
            <a:rect r="r" b="b" t="t" l="l"/>
            <a:pathLst>
              <a:path h="720176" w="687768">
                <a:moveTo>
                  <a:pt x="0" y="0"/>
                </a:moveTo>
                <a:lnTo>
                  <a:pt x="687767" y="0"/>
                </a:lnTo>
                <a:lnTo>
                  <a:pt x="687767" y="720175"/>
                </a:lnTo>
                <a:lnTo>
                  <a:pt x="0" y="72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5684" y="5388070"/>
            <a:ext cx="687768" cy="720176"/>
          </a:xfrm>
          <a:custGeom>
            <a:avLst/>
            <a:gdLst/>
            <a:ahLst/>
            <a:cxnLst/>
            <a:rect r="r" b="b" t="t" l="l"/>
            <a:pathLst>
              <a:path h="720176" w="687768">
                <a:moveTo>
                  <a:pt x="0" y="0"/>
                </a:moveTo>
                <a:lnTo>
                  <a:pt x="687767" y="0"/>
                </a:lnTo>
                <a:lnTo>
                  <a:pt x="687767" y="720175"/>
                </a:lnTo>
                <a:lnTo>
                  <a:pt x="0" y="72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5684" y="6317795"/>
            <a:ext cx="687768" cy="720176"/>
          </a:xfrm>
          <a:custGeom>
            <a:avLst/>
            <a:gdLst/>
            <a:ahLst/>
            <a:cxnLst/>
            <a:rect r="r" b="b" t="t" l="l"/>
            <a:pathLst>
              <a:path h="720176" w="687768">
                <a:moveTo>
                  <a:pt x="0" y="0"/>
                </a:moveTo>
                <a:lnTo>
                  <a:pt x="687767" y="0"/>
                </a:lnTo>
                <a:lnTo>
                  <a:pt x="687767" y="720176"/>
                </a:lnTo>
                <a:lnTo>
                  <a:pt x="0" y="720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5684" y="7352296"/>
            <a:ext cx="687768" cy="678311"/>
          </a:xfrm>
          <a:custGeom>
            <a:avLst/>
            <a:gdLst/>
            <a:ahLst/>
            <a:cxnLst/>
            <a:rect r="r" b="b" t="t" l="l"/>
            <a:pathLst>
              <a:path h="678311" w="687768">
                <a:moveTo>
                  <a:pt x="0" y="0"/>
                </a:moveTo>
                <a:lnTo>
                  <a:pt x="687767" y="0"/>
                </a:lnTo>
                <a:lnTo>
                  <a:pt x="687767" y="678311"/>
                </a:lnTo>
                <a:lnTo>
                  <a:pt x="0" y="6783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5684" y="2801484"/>
            <a:ext cx="16716632" cy="1002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59"/>
              </a:lnSpc>
            </a:pPr>
            <a:r>
              <a:rPr lang="en-US" sz="5899">
                <a:solidFill>
                  <a:srgbClr val="040303"/>
                </a:solidFill>
                <a:latin typeface="Open Sans Bold"/>
              </a:rPr>
              <a:t>Agenda - Manhã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0932" y="9605365"/>
            <a:ext cx="1375535" cy="305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1821">
                <a:solidFill>
                  <a:srgbClr val="FFFFFF"/>
                </a:solidFill>
                <a:latin typeface="Open Sans Bold"/>
              </a:rPr>
              <a:t>25 Nov 2023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6029" y="4614434"/>
            <a:ext cx="11189518" cy="46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0"/>
              </a:lnSpc>
            </a:pPr>
            <a:r>
              <a:rPr lang="en-US" sz="2736">
                <a:solidFill>
                  <a:srgbClr val="000000"/>
                </a:solidFill>
                <a:latin typeface="Open Sans Bold"/>
              </a:rPr>
              <a:t>Adriano Santos, Preparar, Compilar e Distribuir API Horse no EC2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6029" y="5545444"/>
            <a:ext cx="10278194" cy="46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0"/>
              </a:lnSpc>
            </a:pPr>
            <a:r>
              <a:rPr lang="en-US" sz="2736">
                <a:solidFill>
                  <a:srgbClr val="000000"/>
                </a:solidFill>
                <a:latin typeface="Open Sans Bold"/>
              </a:rPr>
              <a:t>Gabriel Oliveira, O que eu aprendi migrando VCL para FMX?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66029" y="6475169"/>
            <a:ext cx="12198821" cy="46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0"/>
              </a:lnSpc>
            </a:pPr>
            <a:r>
              <a:rPr lang="en-US" sz="2736">
                <a:solidFill>
                  <a:srgbClr val="000000"/>
                </a:solidFill>
                <a:latin typeface="Open Sans Bold"/>
              </a:rPr>
              <a:t>Gabriel Baltazar, Migration, sua estrutura de banco sempre atualizada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6029" y="7500145"/>
            <a:ext cx="1296045" cy="46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0"/>
              </a:lnSpc>
            </a:pPr>
            <a:r>
              <a:rPr lang="en-US" sz="2736">
                <a:solidFill>
                  <a:srgbClr val="000000"/>
                </a:solidFill>
                <a:latin typeface="Open Sans Bold"/>
              </a:rPr>
              <a:t>Almoço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8326394"/>
            <a:ext cx="18288000" cy="5491892"/>
          </a:xfrm>
          <a:custGeom>
            <a:avLst/>
            <a:gdLst/>
            <a:ahLst/>
            <a:cxnLst/>
            <a:rect r="r" b="b" t="t" l="l"/>
            <a:pathLst>
              <a:path h="5491892" w="18288000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81000"/>
            <a:ext cx="18288000" cy="1453396"/>
          </a:xfrm>
          <a:custGeom>
            <a:avLst/>
            <a:gdLst/>
            <a:ahLst/>
            <a:cxnLst/>
            <a:rect r="r" b="b" t="t" l="l"/>
            <a:pathLst>
              <a:path h="1453396" w="18288000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099" y="64342"/>
            <a:ext cx="17266422" cy="75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Open Sans Bold"/>
              </a:rPr>
              <a:t>Onde colocar o arquivo meuservico.service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10364" y="4213397"/>
            <a:ext cx="12667272" cy="1679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5"/>
              </a:lnSpc>
            </a:pPr>
            <a:r>
              <a:rPr lang="en-US" sz="9839">
                <a:solidFill>
                  <a:srgbClr val="000000"/>
                </a:solidFill>
                <a:latin typeface="Open Sans Bold"/>
              </a:rPr>
              <a:t>etc/systemd/system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8326394"/>
            <a:ext cx="18288000" cy="5491892"/>
          </a:xfrm>
          <a:custGeom>
            <a:avLst/>
            <a:gdLst/>
            <a:ahLst/>
            <a:cxnLst/>
            <a:rect r="r" b="b" t="t" l="l"/>
            <a:pathLst>
              <a:path h="5491892" w="18288000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81000"/>
            <a:ext cx="18288000" cy="1453396"/>
          </a:xfrm>
          <a:custGeom>
            <a:avLst/>
            <a:gdLst/>
            <a:ahLst/>
            <a:cxnLst/>
            <a:rect r="r" b="b" t="t" l="l"/>
            <a:pathLst>
              <a:path h="1453396" w="18288000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099" y="64342"/>
            <a:ext cx="17266422" cy="75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Open Sans Bold"/>
              </a:rPr>
              <a:t>Dicas de comandos usando </a:t>
            </a:r>
            <a:r>
              <a:rPr lang="en-US" sz="4367">
                <a:solidFill>
                  <a:srgbClr val="FF0000"/>
                </a:solidFill>
                <a:latin typeface="Open Sans Bold"/>
              </a:rPr>
              <a:t>SYSTEMCTL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12348" y="1368466"/>
            <a:ext cx="17714369" cy="2982284"/>
            <a:chOff x="0" y="0"/>
            <a:chExt cx="3922688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22688" cy="660400"/>
            </a:xfrm>
            <a:custGeom>
              <a:avLst/>
              <a:gdLst/>
              <a:ahLst/>
              <a:cxnLst/>
              <a:rect r="r" b="b" t="t" l="l"/>
              <a:pathLst>
                <a:path h="660400" w="3922688">
                  <a:moveTo>
                    <a:pt x="379822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98228" y="0"/>
                  </a:lnTo>
                  <a:cubicBezTo>
                    <a:pt x="3866808" y="0"/>
                    <a:pt x="3922688" y="55880"/>
                    <a:pt x="3922688" y="124460"/>
                  </a:cubicBezTo>
                  <a:lnTo>
                    <a:pt x="3922688" y="535940"/>
                  </a:lnTo>
                  <a:cubicBezTo>
                    <a:pt x="3922688" y="604520"/>
                    <a:pt x="3866808" y="660400"/>
                    <a:pt x="3798228" y="660400"/>
                  </a:cubicBezTo>
                  <a:close/>
                </a:path>
              </a:pathLst>
            </a:custGeom>
            <a:solidFill>
              <a:srgbClr val="001524"/>
            </a:solidFill>
          </p:spPr>
        </p:sp>
      </p:grpSp>
      <p:sp>
        <p:nvSpPr>
          <p:cNvPr name="AutoShape 7" id="7"/>
          <p:cNvSpPr/>
          <p:nvPr/>
        </p:nvSpPr>
        <p:spPr>
          <a:xfrm>
            <a:off x="942366" y="2901658"/>
            <a:ext cx="16435169" cy="0"/>
          </a:xfrm>
          <a:prstGeom prst="line">
            <a:avLst/>
          </a:prstGeom>
          <a:ln cap="rnd" w="38100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42366" y="3306055"/>
            <a:ext cx="16113160" cy="658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73"/>
              </a:lnSpc>
            </a:pPr>
            <a:r>
              <a:rPr lang="en-US" sz="3527">
                <a:solidFill>
                  <a:srgbClr val="FFFFFF"/>
                </a:solidFill>
                <a:latin typeface="JetBrains Mono"/>
              </a:rPr>
              <a:t>sudo systemctl </a:t>
            </a:r>
            <a:r>
              <a:rPr lang="en-US" sz="3527">
                <a:solidFill>
                  <a:srgbClr val="00FF19"/>
                </a:solidFill>
                <a:latin typeface="JetBrains Mono"/>
              </a:rPr>
              <a:t>enable</a:t>
            </a:r>
            <a:r>
              <a:rPr lang="en-US" sz="3527">
                <a:solidFill>
                  <a:srgbClr val="FFFFFF"/>
                </a:solidFill>
                <a:latin typeface="JetBrains Mono"/>
              </a:rPr>
              <a:t> nome_servico.service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24183" y="2002411"/>
            <a:ext cx="14553352" cy="386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1"/>
              </a:lnSpc>
            </a:pPr>
            <a:r>
              <a:rPr lang="en-US" sz="2096">
                <a:solidFill>
                  <a:srgbClr val="FFFFFF"/>
                </a:solidFill>
                <a:latin typeface="JetBrains Mono"/>
              </a:rPr>
              <a:t>Ativar o serviço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02766" y="4646026"/>
            <a:ext cx="17714369" cy="2982284"/>
            <a:chOff x="0" y="0"/>
            <a:chExt cx="3922688" cy="660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22688" cy="660400"/>
            </a:xfrm>
            <a:custGeom>
              <a:avLst/>
              <a:gdLst/>
              <a:ahLst/>
              <a:cxnLst/>
              <a:rect r="r" b="b" t="t" l="l"/>
              <a:pathLst>
                <a:path h="660400" w="3922688">
                  <a:moveTo>
                    <a:pt x="379822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98228" y="0"/>
                  </a:lnTo>
                  <a:cubicBezTo>
                    <a:pt x="3866808" y="0"/>
                    <a:pt x="3922688" y="55880"/>
                    <a:pt x="3922688" y="124460"/>
                  </a:cubicBezTo>
                  <a:lnTo>
                    <a:pt x="3922688" y="535940"/>
                  </a:lnTo>
                  <a:cubicBezTo>
                    <a:pt x="3922688" y="604520"/>
                    <a:pt x="3866808" y="660400"/>
                    <a:pt x="3798228" y="660400"/>
                  </a:cubicBezTo>
                  <a:close/>
                </a:path>
              </a:pathLst>
            </a:custGeom>
            <a:solidFill>
              <a:srgbClr val="001524"/>
            </a:solidFill>
          </p:spPr>
        </p:sp>
      </p:grpSp>
      <p:sp>
        <p:nvSpPr>
          <p:cNvPr name="AutoShape 12" id="12"/>
          <p:cNvSpPr/>
          <p:nvPr/>
        </p:nvSpPr>
        <p:spPr>
          <a:xfrm>
            <a:off x="1032783" y="6179217"/>
            <a:ext cx="16435169" cy="0"/>
          </a:xfrm>
          <a:prstGeom prst="line">
            <a:avLst/>
          </a:prstGeom>
          <a:ln cap="rnd" w="38100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032783" y="6583615"/>
            <a:ext cx="16113160" cy="658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73"/>
              </a:lnSpc>
            </a:pPr>
            <a:r>
              <a:rPr lang="en-US" sz="3527">
                <a:solidFill>
                  <a:srgbClr val="FFFFFF"/>
                </a:solidFill>
                <a:latin typeface="JetBrains Mono"/>
              </a:rPr>
              <a:t>sudo systemctl </a:t>
            </a:r>
            <a:r>
              <a:rPr lang="en-US" sz="3527">
                <a:solidFill>
                  <a:srgbClr val="00FF19"/>
                </a:solidFill>
                <a:latin typeface="JetBrains Mono"/>
              </a:rPr>
              <a:t>start</a:t>
            </a:r>
            <a:r>
              <a:rPr lang="en-US" sz="3527">
                <a:solidFill>
                  <a:srgbClr val="FFFFFF"/>
                </a:solidFill>
                <a:latin typeface="JetBrains Mono"/>
              </a:rPr>
              <a:t> nome_servico.service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14600" y="5279970"/>
            <a:ext cx="14553352" cy="386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1"/>
              </a:lnSpc>
            </a:pPr>
            <a:r>
              <a:rPr lang="en-US" sz="2096">
                <a:solidFill>
                  <a:srgbClr val="FFFFFF"/>
                </a:solidFill>
                <a:latin typeface="JetBrains Mono"/>
              </a:rPr>
              <a:t>Start o serviço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8326394"/>
            <a:ext cx="18288000" cy="5491892"/>
          </a:xfrm>
          <a:custGeom>
            <a:avLst/>
            <a:gdLst/>
            <a:ahLst/>
            <a:cxnLst/>
            <a:rect r="r" b="b" t="t" l="l"/>
            <a:pathLst>
              <a:path h="5491892" w="18288000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81000"/>
            <a:ext cx="18288000" cy="1453396"/>
          </a:xfrm>
          <a:custGeom>
            <a:avLst/>
            <a:gdLst/>
            <a:ahLst/>
            <a:cxnLst/>
            <a:rect r="r" b="b" t="t" l="l"/>
            <a:pathLst>
              <a:path h="1453396" w="18288000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099" y="64342"/>
            <a:ext cx="17266422" cy="75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Open Sans Bold"/>
              </a:rPr>
              <a:t>Dicas de comandos usando </a:t>
            </a:r>
            <a:r>
              <a:rPr lang="en-US" sz="4367">
                <a:solidFill>
                  <a:srgbClr val="FF0000"/>
                </a:solidFill>
                <a:latin typeface="Open Sans Bold"/>
              </a:rPr>
              <a:t>SYSTEMCTL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12348" y="1368466"/>
            <a:ext cx="17714369" cy="2982284"/>
            <a:chOff x="0" y="0"/>
            <a:chExt cx="3922688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22688" cy="660400"/>
            </a:xfrm>
            <a:custGeom>
              <a:avLst/>
              <a:gdLst/>
              <a:ahLst/>
              <a:cxnLst/>
              <a:rect r="r" b="b" t="t" l="l"/>
              <a:pathLst>
                <a:path h="660400" w="3922688">
                  <a:moveTo>
                    <a:pt x="379822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98228" y="0"/>
                  </a:lnTo>
                  <a:cubicBezTo>
                    <a:pt x="3866808" y="0"/>
                    <a:pt x="3922688" y="55880"/>
                    <a:pt x="3922688" y="124460"/>
                  </a:cubicBezTo>
                  <a:lnTo>
                    <a:pt x="3922688" y="535940"/>
                  </a:lnTo>
                  <a:cubicBezTo>
                    <a:pt x="3922688" y="604520"/>
                    <a:pt x="3866808" y="660400"/>
                    <a:pt x="3798228" y="660400"/>
                  </a:cubicBezTo>
                  <a:close/>
                </a:path>
              </a:pathLst>
            </a:custGeom>
            <a:solidFill>
              <a:srgbClr val="001524"/>
            </a:solidFill>
          </p:spPr>
        </p:sp>
      </p:grpSp>
      <p:sp>
        <p:nvSpPr>
          <p:cNvPr name="AutoShape 7" id="7"/>
          <p:cNvSpPr/>
          <p:nvPr/>
        </p:nvSpPr>
        <p:spPr>
          <a:xfrm>
            <a:off x="942366" y="2901658"/>
            <a:ext cx="16435169" cy="0"/>
          </a:xfrm>
          <a:prstGeom prst="line">
            <a:avLst/>
          </a:prstGeom>
          <a:ln cap="rnd" w="38100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42366" y="3306055"/>
            <a:ext cx="16113160" cy="658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73"/>
              </a:lnSpc>
            </a:pPr>
            <a:r>
              <a:rPr lang="en-US" sz="3527">
                <a:solidFill>
                  <a:srgbClr val="FFFFFF"/>
                </a:solidFill>
                <a:latin typeface="JetBrains Mono"/>
              </a:rPr>
              <a:t>sudo systemctl </a:t>
            </a:r>
            <a:r>
              <a:rPr lang="en-US" sz="3527">
                <a:solidFill>
                  <a:srgbClr val="00FF19"/>
                </a:solidFill>
                <a:latin typeface="JetBrains Mono"/>
              </a:rPr>
              <a:t>stop</a:t>
            </a:r>
            <a:r>
              <a:rPr lang="en-US" sz="3527">
                <a:solidFill>
                  <a:srgbClr val="FFFFFF"/>
                </a:solidFill>
                <a:latin typeface="JetBrains Mono"/>
              </a:rPr>
              <a:t> nome_servico.service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24183" y="2002411"/>
            <a:ext cx="14553352" cy="386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1"/>
              </a:lnSpc>
            </a:pPr>
            <a:r>
              <a:rPr lang="en-US" sz="2096">
                <a:solidFill>
                  <a:srgbClr val="FFFFFF"/>
                </a:solidFill>
                <a:latin typeface="JetBrains Mono"/>
              </a:rPr>
              <a:t>Parar o serviço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02766" y="4646026"/>
            <a:ext cx="17714369" cy="2982284"/>
            <a:chOff x="0" y="0"/>
            <a:chExt cx="3922688" cy="660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22688" cy="660400"/>
            </a:xfrm>
            <a:custGeom>
              <a:avLst/>
              <a:gdLst/>
              <a:ahLst/>
              <a:cxnLst/>
              <a:rect r="r" b="b" t="t" l="l"/>
              <a:pathLst>
                <a:path h="660400" w="3922688">
                  <a:moveTo>
                    <a:pt x="379822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98228" y="0"/>
                  </a:lnTo>
                  <a:cubicBezTo>
                    <a:pt x="3866808" y="0"/>
                    <a:pt x="3922688" y="55880"/>
                    <a:pt x="3922688" y="124460"/>
                  </a:cubicBezTo>
                  <a:lnTo>
                    <a:pt x="3922688" y="535940"/>
                  </a:lnTo>
                  <a:cubicBezTo>
                    <a:pt x="3922688" y="604520"/>
                    <a:pt x="3866808" y="660400"/>
                    <a:pt x="3798228" y="660400"/>
                  </a:cubicBezTo>
                  <a:close/>
                </a:path>
              </a:pathLst>
            </a:custGeom>
            <a:solidFill>
              <a:srgbClr val="001524"/>
            </a:solidFill>
          </p:spPr>
        </p:sp>
      </p:grpSp>
      <p:sp>
        <p:nvSpPr>
          <p:cNvPr name="AutoShape 12" id="12"/>
          <p:cNvSpPr/>
          <p:nvPr/>
        </p:nvSpPr>
        <p:spPr>
          <a:xfrm>
            <a:off x="1032783" y="6179217"/>
            <a:ext cx="16435169" cy="0"/>
          </a:xfrm>
          <a:prstGeom prst="line">
            <a:avLst/>
          </a:prstGeom>
          <a:ln cap="rnd" w="38100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032783" y="6583615"/>
            <a:ext cx="16113160" cy="658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73"/>
              </a:lnSpc>
            </a:pPr>
            <a:r>
              <a:rPr lang="en-US" sz="3527">
                <a:solidFill>
                  <a:srgbClr val="FFFFFF"/>
                </a:solidFill>
                <a:latin typeface="JetBrains Mono"/>
              </a:rPr>
              <a:t>sudo systemctl </a:t>
            </a:r>
            <a:r>
              <a:rPr lang="en-US" sz="3527">
                <a:solidFill>
                  <a:srgbClr val="00FF19"/>
                </a:solidFill>
                <a:latin typeface="JetBrains Mono"/>
              </a:rPr>
              <a:t>status</a:t>
            </a:r>
            <a:r>
              <a:rPr lang="en-US" sz="3527">
                <a:solidFill>
                  <a:srgbClr val="FFFFFF"/>
                </a:solidFill>
                <a:latin typeface="JetBrains Mono"/>
              </a:rPr>
              <a:t> nome_servico.service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14600" y="5279970"/>
            <a:ext cx="14553352" cy="386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1"/>
              </a:lnSpc>
            </a:pPr>
            <a:r>
              <a:rPr lang="en-US" sz="2096">
                <a:solidFill>
                  <a:srgbClr val="FFFFFF"/>
                </a:solidFill>
                <a:latin typeface="JetBrains Mono"/>
              </a:rPr>
              <a:t>Status do serviço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8326394"/>
            <a:ext cx="18288000" cy="5491892"/>
          </a:xfrm>
          <a:custGeom>
            <a:avLst/>
            <a:gdLst/>
            <a:ahLst/>
            <a:cxnLst/>
            <a:rect r="r" b="b" t="t" l="l"/>
            <a:pathLst>
              <a:path h="5491892" w="18288000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81000"/>
            <a:ext cx="18288000" cy="1453396"/>
          </a:xfrm>
          <a:custGeom>
            <a:avLst/>
            <a:gdLst/>
            <a:ahLst/>
            <a:cxnLst/>
            <a:rect r="r" b="b" t="t" l="l"/>
            <a:pathLst>
              <a:path h="1453396" w="18288000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099" y="64342"/>
            <a:ext cx="17266422" cy="75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Open Sans Bold"/>
              </a:rPr>
              <a:t>Dicas de comandos usando </a:t>
            </a:r>
            <a:r>
              <a:rPr lang="en-US" sz="4367">
                <a:solidFill>
                  <a:srgbClr val="00FF19"/>
                </a:solidFill>
                <a:latin typeface="Open Sans Bold"/>
              </a:rPr>
              <a:t>SERVICE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12348" y="1368466"/>
            <a:ext cx="17714369" cy="2982284"/>
            <a:chOff x="0" y="0"/>
            <a:chExt cx="3922688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22688" cy="660400"/>
            </a:xfrm>
            <a:custGeom>
              <a:avLst/>
              <a:gdLst/>
              <a:ahLst/>
              <a:cxnLst/>
              <a:rect r="r" b="b" t="t" l="l"/>
              <a:pathLst>
                <a:path h="660400" w="3922688">
                  <a:moveTo>
                    <a:pt x="379822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98228" y="0"/>
                  </a:lnTo>
                  <a:cubicBezTo>
                    <a:pt x="3866808" y="0"/>
                    <a:pt x="3922688" y="55880"/>
                    <a:pt x="3922688" y="124460"/>
                  </a:cubicBezTo>
                  <a:lnTo>
                    <a:pt x="3922688" y="535940"/>
                  </a:lnTo>
                  <a:cubicBezTo>
                    <a:pt x="3922688" y="604520"/>
                    <a:pt x="3866808" y="660400"/>
                    <a:pt x="3798228" y="660400"/>
                  </a:cubicBezTo>
                  <a:close/>
                </a:path>
              </a:pathLst>
            </a:custGeom>
            <a:solidFill>
              <a:srgbClr val="211D1C"/>
            </a:solidFill>
          </p:spPr>
        </p:sp>
      </p:grpSp>
      <p:sp>
        <p:nvSpPr>
          <p:cNvPr name="AutoShape 7" id="7"/>
          <p:cNvSpPr/>
          <p:nvPr/>
        </p:nvSpPr>
        <p:spPr>
          <a:xfrm>
            <a:off x="942366" y="2901658"/>
            <a:ext cx="16435169" cy="0"/>
          </a:xfrm>
          <a:prstGeom prst="line">
            <a:avLst/>
          </a:prstGeom>
          <a:ln cap="rnd" w="38100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42366" y="3306055"/>
            <a:ext cx="16113160" cy="658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73"/>
              </a:lnSpc>
            </a:pPr>
            <a:r>
              <a:rPr lang="en-US" sz="3527">
                <a:solidFill>
                  <a:srgbClr val="FFFFFF"/>
                </a:solidFill>
                <a:latin typeface="JetBrains Mono"/>
              </a:rPr>
              <a:t>sudo systemctl nome_service </a:t>
            </a:r>
            <a:r>
              <a:rPr lang="en-US" sz="3527">
                <a:solidFill>
                  <a:srgbClr val="00FF19"/>
                </a:solidFill>
                <a:latin typeface="JetBrains Mono"/>
              </a:rPr>
              <a:t>enable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24183" y="2002411"/>
            <a:ext cx="14553352" cy="386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1"/>
              </a:lnSpc>
            </a:pPr>
            <a:r>
              <a:rPr lang="en-US" sz="2096">
                <a:solidFill>
                  <a:srgbClr val="FFFFFF"/>
                </a:solidFill>
                <a:latin typeface="JetBrains Mono"/>
              </a:rPr>
              <a:t>Ativar o serviço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02766" y="4646026"/>
            <a:ext cx="17714369" cy="2982284"/>
            <a:chOff x="0" y="0"/>
            <a:chExt cx="3922688" cy="660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22688" cy="660400"/>
            </a:xfrm>
            <a:custGeom>
              <a:avLst/>
              <a:gdLst/>
              <a:ahLst/>
              <a:cxnLst/>
              <a:rect r="r" b="b" t="t" l="l"/>
              <a:pathLst>
                <a:path h="660400" w="3922688">
                  <a:moveTo>
                    <a:pt x="379822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98228" y="0"/>
                  </a:lnTo>
                  <a:cubicBezTo>
                    <a:pt x="3866808" y="0"/>
                    <a:pt x="3922688" y="55880"/>
                    <a:pt x="3922688" y="124460"/>
                  </a:cubicBezTo>
                  <a:lnTo>
                    <a:pt x="3922688" y="535940"/>
                  </a:lnTo>
                  <a:cubicBezTo>
                    <a:pt x="3922688" y="604520"/>
                    <a:pt x="3866808" y="660400"/>
                    <a:pt x="3798228" y="660400"/>
                  </a:cubicBezTo>
                  <a:close/>
                </a:path>
              </a:pathLst>
            </a:custGeom>
            <a:solidFill>
              <a:srgbClr val="211D1C"/>
            </a:solidFill>
          </p:spPr>
        </p:sp>
      </p:grpSp>
      <p:sp>
        <p:nvSpPr>
          <p:cNvPr name="AutoShape 12" id="12"/>
          <p:cNvSpPr/>
          <p:nvPr/>
        </p:nvSpPr>
        <p:spPr>
          <a:xfrm>
            <a:off x="1032783" y="6179217"/>
            <a:ext cx="16435169" cy="0"/>
          </a:xfrm>
          <a:prstGeom prst="line">
            <a:avLst/>
          </a:prstGeom>
          <a:ln cap="rnd" w="38100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032783" y="6583615"/>
            <a:ext cx="16113160" cy="658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73"/>
              </a:lnSpc>
            </a:pPr>
            <a:r>
              <a:rPr lang="en-US" sz="3527">
                <a:solidFill>
                  <a:srgbClr val="FFFFFF"/>
                </a:solidFill>
                <a:latin typeface="JetBrains Mono"/>
              </a:rPr>
              <a:t>sudo systemctl nome_servico </a:t>
            </a:r>
            <a:r>
              <a:rPr lang="en-US" sz="3527">
                <a:solidFill>
                  <a:srgbClr val="00FF19"/>
                </a:solidFill>
                <a:latin typeface="JetBrains Mono"/>
              </a:rPr>
              <a:t>start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14600" y="5279970"/>
            <a:ext cx="14553352" cy="386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1"/>
              </a:lnSpc>
            </a:pPr>
            <a:r>
              <a:rPr lang="en-US" sz="2096">
                <a:solidFill>
                  <a:srgbClr val="FFFFFF"/>
                </a:solidFill>
                <a:latin typeface="JetBrains Mono"/>
              </a:rPr>
              <a:t>Start o serviço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8326394"/>
            <a:ext cx="18288000" cy="5491892"/>
          </a:xfrm>
          <a:custGeom>
            <a:avLst/>
            <a:gdLst/>
            <a:ahLst/>
            <a:cxnLst/>
            <a:rect r="r" b="b" t="t" l="l"/>
            <a:pathLst>
              <a:path h="5491892" w="18288000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81000"/>
            <a:ext cx="18288000" cy="1453396"/>
          </a:xfrm>
          <a:custGeom>
            <a:avLst/>
            <a:gdLst/>
            <a:ahLst/>
            <a:cxnLst/>
            <a:rect r="r" b="b" t="t" l="l"/>
            <a:pathLst>
              <a:path h="1453396" w="18288000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099" y="64342"/>
            <a:ext cx="17266422" cy="75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Open Sans Bold"/>
              </a:rPr>
              <a:t>Dicas de comandos usando </a:t>
            </a:r>
            <a:r>
              <a:rPr lang="en-US" sz="4367">
                <a:solidFill>
                  <a:srgbClr val="00FF19"/>
                </a:solidFill>
                <a:latin typeface="Open Sans Bold"/>
              </a:rPr>
              <a:t>SERVICE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12348" y="1368466"/>
            <a:ext cx="17714369" cy="2982284"/>
            <a:chOff x="0" y="0"/>
            <a:chExt cx="3922688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22688" cy="660400"/>
            </a:xfrm>
            <a:custGeom>
              <a:avLst/>
              <a:gdLst/>
              <a:ahLst/>
              <a:cxnLst/>
              <a:rect r="r" b="b" t="t" l="l"/>
              <a:pathLst>
                <a:path h="660400" w="3922688">
                  <a:moveTo>
                    <a:pt x="379822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98228" y="0"/>
                  </a:lnTo>
                  <a:cubicBezTo>
                    <a:pt x="3866808" y="0"/>
                    <a:pt x="3922688" y="55880"/>
                    <a:pt x="3922688" y="124460"/>
                  </a:cubicBezTo>
                  <a:lnTo>
                    <a:pt x="3922688" y="535940"/>
                  </a:lnTo>
                  <a:cubicBezTo>
                    <a:pt x="3922688" y="604520"/>
                    <a:pt x="3866808" y="660400"/>
                    <a:pt x="3798228" y="660400"/>
                  </a:cubicBezTo>
                  <a:close/>
                </a:path>
              </a:pathLst>
            </a:custGeom>
            <a:solidFill>
              <a:srgbClr val="211D1C"/>
            </a:solidFill>
          </p:spPr>
        </p:sp>
      </p:grpSp>
      <p:sp>
        <p:nvSpPr>
          <p:cNvPr name="AutoShape 7" id="7"/>
          <p:cNvSpPr/>
          <p:nvPr/>
        </p:nvSpPr>
        <p:spPr>
          <a:xfrm>
            <a:off x="942366" y="2901658"/>
            <a:ext cx="16435169" cy="0"/>
          </a:xfrm>
          <a:prstGeom prst="line">
            <a:avLst/>
          </a:prstGeom>
          <a:ln cap="rnd" w="38100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42366" y="3306055"/>
            <a:ext cx="16113160" cy="658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73"/>
              </a:lnSpc>
            </a:pPr>
            <a:r>
              <a:rPr lang="en-US" sz="3527">
                <a:solidFill>
                  <a:srgbClr val="FFFFFF"/>
                </a:solidFill>
                <a:latin typeface="JetBrains Mono"/>
              </a:rPr>
              <a:t>sudo systemctl nome_servico </a:t>
            </a:r>
            <a:r>
              <a:rPr lang="en-US" sz="3527">
                <a:solidFill>
                  <a:srgbClr val="00FF19"/>
                </a:solidFill>
                <a:latin typeface="JetBrains Mono"/>
              </a:rPr>
              <a:t>stop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24183" y="2002411"/>
            <a:ext cx="14553352" cy="386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1"/>
              </a:lnSpc>
            </a:pPr>
            <a:r>
              <a:rPr lang="en-US" sz="2096">
                <a:solidFill>
                  <a:srgbClr val="FFFFFF"/>
                </a:solidFill>
                <a:latin typeface="JetBrains Mono"/>
              </a:rPr>
              <a:t>Parar o serviço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02766" y="4646026"/>
            <a:ext cx="17714369" cy="2982284"/>
            <a:chOff x="0" y="0"/>
            <a:chExt cx="3922688" cy="660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22688" cy="660400"/>
            </a:xfrm>
            <a:custGeom>
              <a:avLst/>
              <a:gdLst/>
              <a:ahLst/>
              <a:cxnLst/>
              <a:rect r="r" b="b" t="t" l="l"/>
              <a:pathLst>
                <a:path h="660400" w="3922688">
                  <a:moveTo>
                    <a:pt x="379822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98228" y="0"/>
                  </a:lnTo>
                  <a:cubicBezTo>
                    <a:pt x="3866808" y="0"/>
                    <a:pt x="3922688" y="55880"/>
                    <a:pt x="3922688" y="124460"/>
                  </a:cubicBezTo>
                  <a:lnTo>
                    <a:pt x="3922688" y="535940"/>
                  </a:lnTo>
                  <a:cubicBezTo>
                    <a:pt x="3922688" y="604520"/>
                    <a:pt x="3866808" y="660400"/>
                    <a:pt x="3798228" y="660400"/>
                  </a:cubicBezTo>
                  <a:close/>
                </a:path>
              </a:pathLst>
            </a:custGeom>
            <a:solidFill>
              <a:srgbClr val="211D1C"/>
            </a:solidFill>
          </p:spPr>
        </p:sp>
      </p:grpSp>
      <p:sp>
        <p:nvSpPr>
          <p:cNvPr name="AutoShape 12" id="12"/>
          <p:cNvSpPr/>
          <p:nvPr/>
        </p:nvSpPr>
        <p:spPr>
          <a:xfrm>
            <a:off x="1032783" y="6179217"/>
            <a:ext cx="16435169" cy="0"/>
          </a:xfrm>
          <a:prstGeom prst="line">
            <a:avLst/>
          </a:prstGeom>
          <a:ln cap="rnd" w="38100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032783" y="6583615"/>
            <a:ext cx="16113160" cy="658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73"/>
              </a:lnSpc>
            </a:pPr>
            <a:r>
              <a:rPr lang="en-US" sz="3527">
                <a:solidFill>
                  <a:srgbClr val="FFFFFF"/>
                </a:solidFill>
                <a:latin typeface="JetBrains Mono"/>
              </a:rPr>
              <a:t>sudo systemctl nome_servico</a:t>
            </a:r>
            <a:r>
              <a:rPr lang="en-US" sz="3527">
                <a:solidFill>
                  <a:srgbClr val="00FF19"/>
                </a:solidFill>
                <a:latin typeface="JetBrains Mono"/>
              </a:rPr>
              <a:t> status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14600" y="5279970"/>
            <a:ext cx="14553352" cy="386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1"/>
              </a:lnSpc>
            </a:pPr>
            <a:r>
              <a:rPr lang="en-US" sz="2096">
                <a:solidFill>
                  <a:srgbClr val="FFFFFF"/>
                </a:solidFill>
                <a:latin typeface="JetBrains Mono"/>
              </a:rPr>
              <a:t>Status do serviço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8326394"/>
            <a:ext cx="18288000" cy="5491892"/>
          </a:xfrm>
          <a:custGeom>
            <a:avLst/>
            <a:gdLst/>
            <a:ahLst/>
            <a:cxnLst/>
            <a:rect r="r" b="b" t="t" l="l"/>
            <a:pathLst>
              <a:path h="5491892" w="18288000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81000"/>
            <a:ext cx="18288000" cy="1453396"/>
          </a:xfrm>
          <a:custGeom>
            <a:avLst/>
            <a:gdLst/>
            <a:ahLst/>
            <a:cxnLst/>
            <a:rect r="r" b="b" t="t" l="l"/>
            <a:pathLst>
              <a:path h="1453396" w="18288000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099" y="64342"/>
            <a:ext cx="17266422" cy="75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Open Sans Bold"/>
              </a:rPr>
              <a:t>Dicas de comandos usando </a:t>
            </a:r>
            <a:r>
              <a:rPr lang="en-US" sz="4367">
                <a:solidFill>
                  <a:srgbClr val="00FF19"/>
                </a:solidFill>
                <a:latin typeface="Open Sans Bold"/>
              </a:rPr>
              <a:t>SERVICE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12348" y="1368466"/>
            <a:ext cx="17714369" cy="7399733"/>
            <a:chOff x="0" y="0"/>
            <a:chExt cx="3922688" cy="16386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22688" cy="1638604"/>
            </a:xfrm>
            <a:custGeom>
              <a:avLst/>
              <a:gdLst/>
              <a:ahLst/>
              <a:cxnLst/>
              <a:rect r="r" b="b" t="t" l="l"/>
              <a:pathLst>
                <a:path h="1638604" w="3922688">
                  <a:moveTo>
                    <a:pt x="3798227" y="1638604"/>
                  </a:moveTo>
                  <a:lnTo>
                    <a:pt x="124460" y="1638604"/>
                  </a:lnTo>
                  <a:cubicBezTo>
                    <a:pt x="55880" y="1638604"/>
                    <a:pt x="0" y="1582724"/>
                    <a:pt x="0" y="15141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98228" y="0"/>
                  </a:lnTo>
                  <a:cubicBezTo>
                    <a:pt x="3866808" y="0"/>
                    <a:pt x="3922688" y="55880"/>
                    <a:pt x="3922688" y="124460"/>
                  </a:cubicBezTo>
                  <a:lnTo>
                    <a:pt x="3922688" y="1514144"/>
                  </a:lnTo>
                  <a:cubicBezTo>
                    <a:pt x="3922688" y="1582724"/>
                    <a:pt x="3866808" y="1638604"/>
                    <a:pt x="3798228" y="1638604"/>
                  </a:cubicBezTo>
                  <a:close/>
                </a:path>
              </a:pathLst>
            </a:custGeom>
            <a:solidFill>
              <a:srgbClr val="211D1C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766562"/>
            <a:ext cx="15705708" cy="6546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4"/>
              </a:lnSpc>
              <a:spcBef>
                <a:spcPct val="0"/>
              </a:spcBef>
            </a:pPr>
            <a:r>
              <a:rPr lang="en-US" sz="2867">
                <a:solidFill>
                  <a:srgbClr val="00FF19"/>
                </a:solidFill>
                <a:latin typeface="Open Sans Bold"/>
              </a:rPr>
              <a:t>ubuntu@ip-172-31-22-124:~/</a:t>
            </a:r>
            <a:r>
              <a:rPr lang="en-US" sz="2867">
                <a:solidFill>
                  <a:srgbClr val="FFFFFF"/>
                </a:solidFill>
                <a:latin typeface="Open Sans Bold"/>
              </a:rPr>
              <a:t>PAServer-22.0$ sudo service asa status</a:t>
            </a:r>
          </a:p>
          <a:p>
            <a:pPr>
              <a:lnSpc>
                <a:spcPts val="4014"/>
              </a:lnSpc>
              <a:spcBef>
                <a:spcPct val="0"/>
              </a:spcBef>
            </a:pPr>
            <a:r>
              <a:rPr lang="en-US" sz="2867">
                <a:solidFill>
                  <a:srgbClr val="00FF19"/>
                </a:solidFill>
                <a:ea typeface="Open Sans Bold"/>
              </a:rPr>
              <a:t>●</a:t>
            </a:r>
            <a:r>
              <a:rPr lang="en-US" sz="2867">
                <a:solidFill>
                  <a:srgbClr val="FFFFFF"/>
                </a:solidFill>
                <a:latin typeface="Open Sans Bold"/>
              </a:rPr>
              <a:t> asa.service - ASA Integrations Services</a:t>
            </a:r>
          </a:p>
          <a:p>
            <a:pPr>
              <a:lnSpc>
                <a:spcPts val="4014"/>
              </a:lnSpc>
              <a:spcBef>
                <a:spcPct val="0"/>
              </a:spcBef>
            </a:pPr>
            <a:r>
              <a:rPr lang="en-US" sz="2867">
                <a:solidFill>
                  <a:srgbClr val="FFFFFF"/>
                </a:solidFill>
                <a:latin typeface="Open Sans Bold"/>
              </a:rPr>
              <a:t>     Loaded: loaded (/etc/systemd/system/asa.service; disabled; vendor preset: enabled)</a:t>
            </a:r>
          </a:p>
          <a:p>
            <a:pPr>
              <a:lnSpc>
                <a:spcPts val="4014"/>
              </a:lnSpc>
              <a:spcBef>
                <a:spcPct val="0"/>
              </a:spcBef>
            </a:pPr>
            <a:r>
              <a:rPr lang="en-US" sz="2867">
                <a:solidFill>
                  <a:srgbClr val="FFFFFF"/>
                </a:solidFill>
                <a:latin typeface="Open Sans Bold"/>
              </a:rPr>
              <a:t>     Active: active (running) since Tue 2023-09-12 00:20:27 UTC; 2 months 11 days ago</a:t>
            </a:r>
          </a:p>
          <a:p>
            <a:pPr>
              <a:lnSpc>
                <a:spcPts val="4014"/>
              </a:lnSpc>
              <a:spcBef>
                <a:spcPct val="0"/>
              </a:spcBef>
            </a:pPr>
            <a:r>
              <a:rPr lang="en-US" sz="2867">
                <a:solidFill>
                  <a:srgbClr val="FFFFFF"/>
                </a:solidFill>
                <a:latin typeface="Open Sans Bold"/>
              </a:rPr>
              <a:t>   Main PID: 226374 (ASA)</a:t>
            </a:r>
          </a:p>
          <a:p>
            <a:pPr>
              <a:lnSpc>
                <a:spcPts val="4014"/>
              </a:lnSpc>
              <a:spcBef>
                <a:spcPct val="0"/>
              </a:spcBef>
            </a:pPr>
            <a:r>
              <a:rPr lang="en-US" sz="2867">
                <a:solidFill>
                  <a:srgbClr val="FFFFFF"/>
                </a:solidFill>
                <a:latin typeface="Open Sans Bold"/>
              </a:rPr>
              <a:t>      Tasks: 5 (limit: 1130)</a:t>
            </a:r>
          </a:p>
          <a:p>
            <a:pPr>
              <a:lnSpc>
                <a:spcPts val="4014"/>
              </a:lnSpc>
              <a:spcBef>
                <a:spcPct val="0"/>
              </a:spcBef>
            </a:pPr>
            <a:r>
              <a:rPr lang="en-US" sz="2867">
                <a:solidFill>
                  <a:srgbClr val="FFFFFF"/>
                </a:solidFill>
                <a:latin typeface="Open Sans Bold"/>
              </a:rPr>
              <a:t>     Memory: 7.7M</a:t>
            </a:r>
          </a:p>
          <a:p>
            <a:pPr>
              <a:lnSpc>
                <a:spcPts val="4014"/>
              </a:lnSpc>
              <a:spcBef>
                <a:spcPct val="0"/>
              </a:spcBef>
            </a:pPr>
            <a:r>
              <a:rPr lang="en-US" sz="2867">
                <a:solidFill>
                  <a:srgbClr val="FFFFFF"/>
                </a:solidFill>
                <a:latin typeface="Open Sans Bold"/>
              </a:rPr>
              <a:t>        CPU: 6min 48.991s</a:t>
            </a:r>
          </a:p>
          <a:p>
            <a:pPr>
              <a:lnSpc>
                <a:spcPts val="4014"/>
              </a:lnSpc>
              <a:spcBef>
                <a:spcPct val="0"/>
              </a:spcBef>
            </a:pPr>
            <a:r>
              <a:rPr lang="en-US" sz="2867">
                <a:solidFill>
                  <a:srgbClr val="FFFFFF"/>
                </a:solidFill>
                <a:latin typeface="Open Sans Bold"/>
              </a:rPr>
              <a:t>     CGroup: /system.slice/asa.service</a:t>
            </a:r>
          </a:p>
          <a:p>
            <a:pPr>
              <a:lnSpc>
                <a:spcPts val="4014"/>
              </a:lnSpc>
              <a:spcBef>
                <a:spcPct val="0"/>
              </a:spcBef>
            </a:pPr>
            <a:r>
              <a:rPr lang="en-US" sz="2867">
                <a:solidFill>
                  <a:srgbClr val="FFFFFF"/>
                </a:solidFill>
                <a:latin typeface="Open Sans Bold"/>
                <a:ea typeface="Open Sans Bold"/>
              </a:rPr>
              <a:t>             └─226374 /home/ubuntu/services/asa-integrations/ASA /c</a:t>
            </a:r>
          </a:p>
          <a:p>
            <a:pPr>
              <a:lnSpc>
                <a:spcPts val="4014"/>
              </a:lnSpc>
              <a:spcBef>
                <a:spcPct val="0"/>
              </a:spcBef>
            </a:pPr>
          </a:p>
          <a:p>
            <a:pPr>
              <a:lnSpc>
                <a:spcPts val="4014"/>
              </a:lnSpc>
              <a:spcBef>
                <a:spcPct val="0"/>
              </a:spcBef>
            </a:pPr>
            <a:r>
              <a:rPr lang="en-US" sz="2867">
                <a:solidFill>
                  <a:srgbClr val="FFFFFF"/>
                </a:solidFill>
                <a:latin typeface="Open Sans Bold"/>
              </a:rPr>
              <a:t>Notice: journal has been rotated since unit was started, output may be incomplete.</a:t>
            </a:r>
          </a:p>
          <a:p>
            <a:pPr>
              <a:lnSpc>
                <a:spcPts val="4014"/>
              </a:lnSpc>
              <a:spcBef>
                <a:spcPct val="0"/>
              </a:spcBef>
            </a:pPr>
            <a:r>
              <a:rPr lang="en-US" sz="2867">
                <a:solidFill>
                  <a:srgbClr val="00FF19"/>
                </a:solidFill>
                <a:latin typeface="Open Sans Bold"/>
              </a:rPr>
              <a:t>ubuntu@ip-172-31-22-124:~/</a:t>
            </a:r>
            <a:r>
              <a:rPr lang="en-US" sz="2867">
                <a:solidFill>
                  <a:srgbClr val="FFFFFF"/>
                </a:solidFill>
                <a:latin typeface="Open Sans Bold"/>
              </a:rPr>
              <a:t>PAServer-22.0$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8326394"/>
            <a:ext cx="18288000" cy="5491892"/>
          </a:xfrm>
          <a:custGeom>
            <a:avLst/>
            <a:gdLst/>
            <a:ahLst/>
            <a:cxnLst/>
            <a:rect r="r" b="b" t="t" l="l"/>
            <a:pathLst>
              <a:path h="5491892" w="18288000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81000"/>
            <a:ext cx="18288000" cy="1453396"/>
          </a:xfrm>
          <a:custGeom>
            <a:avLst/>
            <a:gdLst/>
            <a:ahLst/>
            <a:cxnLst/>
            <a:rect r="r" b="b" t="t" l="l"/>
            <a:pathLst>
              <a:path h="1453396" w="18288000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12348" y="1368466"/>
            <a:ext cx="17714369" cy="7391586"/>
            <a:chOff x="0" y="0"/>
            <a:chExt cx="3922688" cy="1636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22688" cy="1636800"/>
            </a:xfrm>
            <a:custGeom>
              <a:avLst/>
              <a:gdLst/>
              <a:ahLst/>
              <a:cxnLst/>
              <a:rect r="r" b="b" t="t" l="l"/>
              <a:pathLst>
                <a:path h="1636800" w="3922688">
                  <a:moveTo>
                    <a:pt x="3798227" y="1636800"/>
                  </a:moveTo>
                  <a:lnTo>
                    <a:pt x="124460" y="1636800"/>
                  </a:lnTo>
                  <a:cubicBezTo>
                    <a:pt x="55880" y="1636800"/>
                    <a:pt x="0" y="1580920"/>
                    <a:pt x="0" y="1512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98228" y="0"/>
                  </a:lnTo>
                  <a:cubicBezTo>
                    <a:pt x="3866808" y="0"/>
                    <a:pt x="3922688" y="55880"/>
                    <a:pt x="3922688" y="124460"/>
                  </a:cubicBezTo>
                  <a:lnTo>
                    <a:pt x="3922688" y="1512340"/>
                  </a:lnTo>
                  <a:cubicBezTo>
                    <a:pt x="3922688" y="1580920"/>
                    <a:pt x="3866808" y="1636800"/>
                    <a:pt x="3798228" y="1636800"/>
                  </a:cubicBezTo>
                  <a:close/>
                </a:path>
              </a:pathLst>
            </a:custGeom>
            <a:solidFill>
              <a:srgbClr val="001524"/>
            </a:solidFill>
          </p:spPr>
        </p:sp>
      </p:grpSp>
      <p:sp>
        <p:nvSpPr>
          <p:cNvPr name="AutoShape 6" id="6"/>
          <p:cNvSpPr/>
          <p:nvPr/>
        </p:nvSpPr>
        <p:spPr>
          <a:xfrm>
            <a:off x="942366" y="2901658"/>
            <a:ext cx="16435169" cy="0"/>
          </a:xfrm>
          <a:prstGeom prst="line">
            <a:avLst/>
          </a:prstGeom>
          <a:ln cap="rnd" w="38100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820713" y="6769571"/>
            <a:ext cx="1556822" cy="1556822"/>
          </a:xfrm>
          <a:custGeom>
            <a:avLst/>
            <a:gdLst/>
            <a:ahLst/>
            <a:cxnLst/>
            <a:rect r="r" b="b" t="t" l="l"/>
            <a:pathLst>
              <a:path h="1556822" w="1556822">
                <a:moveTo>
                  <a:pt x="0" y="0"/>
                </a:moveTo>
                <a:lnTo>
                  <a:pt x="1556822" y="0"/>
                </a:lnTo>
                <a:lnTo>
                  <a:pt x="1556822" y="1556823"/>
                </a:lnTo>
                <a:lnTo>
                  <a:pt x="0" y="1556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6099" y="64342"/>
            <a:ext cx="17266422" cy="75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Open Sans Bold"/>
              </a:rPr>
              <a:t>Instalando o Firebird Client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2366" y="3334630"/>
            <a:ext cx="16113160" cy="1920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5"/>
              </a:lnSpc>
            </a:pPr>
            <a:r>
              <a:rPr lang="en-US" sz="2427">
                <a:solidFill>
                  <a:srgbClr val="FFFFFF"/>
                </a:solidFill>
                <a:latin typeface="JetBrains Mono"/>
              </a:rPr>
              <a:t>sudoadd-apt-repositoryppa:mapopa/firebird3.0</a:t>
            </a:r>
          </a:p>
          <a:p>
            <a:pPr>
              <a:lnSpc>
                <a:spcPts val="3835"/>
              </a:lnSpc>
            </a:pPr>
            <a:r>
              <a:rPr lang="en-US" sz="2427">
                <a:solidFill>
                  <a:srgbClr val="FFFFFF"/>
                </a:solidFill>
                <a:latin typeface="JetBrains Mono"/>
              </a:rPr>
              <a:t>sudoapt-get update</a:t>
            </a:r>
          </a:p>
          <a:p>
            <a:pPr>
              <a:lnSpc>
                <a:spcPts val="3835"/>
              </a:lnSpc>
            </a:pPr>
            <a:r>
              <a:rPr lang="en-US" sz="2427">
                <a:solidFill>
                  <a:srgbClr val="FFFFFF"/>
                </a:solidFill>
                <a:latin typeface="JetBrains Mono"/>
              </a:rPr>
              <a:t>sudoapt-getinstall firebird3.0-server</a:t>
            </a:r>
          </a:p>
          <a:p>
            <a:pPr>
              <a:lnSpc>
                <a:spcPts val="383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824183" y="2002411"/>
            <a:ext cx="14553352" cy="386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1"/>
              </a:lnSpc>
            </a:pPr>
            <a:r>
              <a:rPr lang="en-US" sz="2096">
                <a:solidFill>
                  <a:srgbClr val="FFFFFF"/>
                </a:solidFill>
                <a:latin typeface="JetBrains Mono"/>
              </a:rPr>
              <a:t>Instalando Firebird Client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9023003"/>
            <a:ext cx="18288000" cy="2216497"/>
          </a:xfrm>
          <a:custGeom>
            <a:avLst/>
            <a:gdLst/>
            <a:ahLst/>
            <a:cxnLst/>
            <a:rect r="r" b="b" t="t" l="l"/>
            <a:pathLst>
              <a:path h="2216497" w="18288000">
                <a:moveTo>
                  <a:pt x="0" y="2216497"/>
                </a:moveTo>
                <a:lnTo>
                  <a:pt x="18288000" y="2216497"/>
                </a:lnTo>
                <a:lnTo>
                  <a:pt x="18288000" y="0"/>
                </a:lnTo>
                <a:lnTo>
                  <a:pt x="0" y="0"/>
                </a:lnTo>
                <a:lnTo>
                  <a:pt x="0" y="2216497"/>
                </a:lnTo>
                <a:close/>
              </a:path>
            </a:pathLst>
          </a:custGeom>
          <a:blipFill>
            <a:blip r:embed="rId2"/>
            <a:stretch>
              <a:fillRect l="0" t="-112481" r="0" b="-352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572873"/>
            <a:ext cx="18288000" cy="3084420"/>
          </a:xfrm>
          <a:custGeom>
            <a:avLst/>
            <a:gdLst/>
            <a:ahLst/>
            <a:cxnLst/>
            <a:rect r="r" b="b" t="t" l="l"/>
            <a:pathLst>
              <a:path h="3084420" w="18288000">
                <a:moveTo>
                  <a:pt x="0" y="0"/>
                </a:moveTo>
                <a:lnTo>
                  <a:pt x="18288000" y="0"/>
                </a:lnTo>
                <a:lnTo>
                  <a:pt x="18288000" y="3084420"/>
                </a:lnTo>
                <a:lnTo>
                  <a:pt x="0" y="3084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674" r="0" b="-2237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97041" y="3019361"/>
            <a:ext cx="1216012" cy="810168"/>
          </a:xfrm>
          <a:custGeom>
            <a:avLst/>
            <a:gdLst/>
            <a:ahLst/>
            <a:cxnLst/>
            <a:rect r="r" b="b" t="t" l="l"/>
            <a:pathLst>
              <a:path h="810168" w="1216012">
                <a:moveTo>
                  <a:pt x="0" y="0"/>
                </a:moveTo>
                <a:lnTo>
                  <a:pt x="1216012" y="0"/>
                </a:lnTo>
                <a:lnTo>
                  <a:pt x="1216012" y="810168"/>
                </a:lnTo>
                <a:lnTo>
                  <a:pt x="0" y="810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22343" y="3699414"/>
            <a:ext cx="1159776" cy="1080041"/>
          </a:xfrm>
          <a:custGeom>
            <a:avLst/>
            <a:gdLst/>
            <a:ahLst/>
            <a:cxnLst/>
            <a:rect r="r" b="b" t="t" l="l"/>
            <a:pathLst>
              <a:path h="1080041" w="1159776">
                <a:moveTo>
                  <a:pt x="0" y="0"/>
                </a:moveTo>
                <a:lnTo>
                  <a:pt x="1159776" y="0"/>
                </a:lnTo>
                <a:lnTo>
                  <a:pt x="1159776" y="1080042"/>
                </a:lnTo>
                <a:lnTo>
                  <a:pt x="0" y="10800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22343" y="5149958"/>
            <a:ext cx="1159776" cy="1159776"/>
          </a:xfrm>
          <a:custGeom>
            <a:avLst/>
            <a:gdLst/>
            <a:ahLst/>
            <a:cxnLst/>
            <a:rect r="r" b="b" t="t" l="l"/>
            <a:pathLst>
              <a:path h="1159776" w="1159776">
                <a:moveTo>
                  <a:pt x="0" y="0"/>
                </a:moveTo>
                <a:lnTo>
                  <a:pt x="1159776" y="0"/>
                </a:lnTo>
                <a:lnTo>
                  <a:pt x="1159776" y="1159776"/>
                </a:lnTo>
                <a:lnTo>
                  <a:pt x="0" y="11597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22343" y="7010090"/>
            <a:ext cx="725616" cy="1154061"/>
          </a:xfrm>
          <a:custGeom>
            <a:avLst/>
            <a:gdLst/>
            <a:ahLst/>
            <a:cxnLst/>
            <a:rect r="r" b="b" t="t" l="l"/>
            <a:pathLst>
              <a:path h="1154061" w="725616">
                <a:moveTo>
                  <a:pt x="0" y="0"/>
                </a:moveTo>
                <a:lnTo>
                  <a:pt x="725616" y="0"/>
                </a:lnTo>
                <a:lnTo>
                  <a:pt x="725616" y="1154060"/>
                </a:lnTo>
                <a:lnTo>
                  <a:pt x="0" y="11540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34143" y="6681209"/>
            <a:ext cx="1095523" cy="1482941"/>
          </a:xfrm>
          <a:custGeom>
            <a:avLst/>
            <a:gdLst/>
            <a:ahLst/>
            <a:cxnLst/>
            <a:rect r="r" b="b" t="t" l="l"/>
            <a:pathLst>
              <a:path h="1482941" w="1095523">
                <a:moveTo>
                  <a:pt x="0" y="0"/>
                </a:moveTo>
                <a:lnTo>
                  <a:pt x="1095523" y="0"/>
                </a:lnTo>
                <a:lnTo>
                  <a:pt x="1095523" y="1482941"/>
                </a:lnTo>
                <a:lnTo>
                  <a:pt x="0" y="14829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43865" y="3249641"/>
            <a:ext cx="1090283" cy="1129827"/>
          </a:xfrm>
          <a:custGeom>
            <a:avLst/>
            <a:gdLst/>
            <a:ahLst/>
            <a:cxnLst/>
            <a:rect r="r" b="b" t="t" l="l"/>
            <a:pathLst>
              <a:path h="1129827" w="1090283">
                <a:moveTo>
                  <a:pt x="0" y="0"/>
                </a:moveTo>
                <a:lnTo>
                  <a:pt x="1090282" y="0"/>
                </a:lnTo>
                <a:lnTo>
                  <a:pt x="1090282" y="1129826"/>
                </a:lnTo>
                <a:lnTo>
                  <a:pt x="0" y="11298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22128" y="4239435"/>
            <a:ext cx="1443744" cy="1582185"/>
          </a:xfrm>
          <a:custGeom>
            <a:avLst/>
            <a:gdLst/>
            <a:ahLst/>
            <a:cxnLst/>
            <a:rect r="r" b="b" t="t" l="l"/>
            <a:pathLst>
              <a:path h="1582185" w="1443744">
                <a:moveTo>
                  <a:pt x="0" y="0"/>
                </a:moveTo>
                <a:lnTo>
                  <a:pt x="1443744" y="0"/>
                </a:lnTo>
                <a:lnTo>
                  <a:pt x="1443744" y="1582185"/>
                </a:lnTo>
                <a:lnTo>
                  <a:pt x="0" y="158218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V="true">
            <a:off x="10231527" y="3424445"/>
            <a:ext cx="3165514" cy="160608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3397041" y="4949627"/>
            <a:ext cx="1216012" cy="810168"/>
          </a:xfrm>
          <a:custGeom>
            <a:avLst/>
            <a:gdLst/>
            <a:ahLst/>
            <a:cxnLst/>
            <a:rect r="r" b="b" t="t" l="l"/>
            <a:pathLst>
              <a:path h="810168" w="1216012">
                <a:moveTo>
                  <a:pt x="0" y="0"/>
                </a:moveTo>
                <a:lnTo>
                  <a:pt x="1216012" y="0"/>
                </a:lnTo>
                <a:lnTo>
                  <a:pt x="1216012" y="810168"/>
                </a:lnTo>
                <a:lnTo>
                  <a:pt x="0" y="810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943865" y="5179907"/>
            <a:ext cx="1090283" cy="1129827"/>
          </a:xfrm>
          <a:custGeom>
            <a:avLst/>
            <a:gdLst/>
            <a:ahLst/>
            <a:cxnLst/>
            <a:rect r="r" b="b" t="t" l="l"/>
            <a:pathLst>
              <a:path h="1129827" w="1090283">
                <a:moveTo>
                  <a:pt x="0" y="0"/>
                </a:moveTo>
                <a:lnTo>
                  <a:pt x="1090282" y="0"/>
                </a:lnTo>
                <a:lnTo>
                  <a:pt x="1090282" y="1129827"/>
                </a:lnTo>
                <a:lnTo>
                  <a:pt x="0" y="11298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404928" y="6943976"/>
            <a:ext cx="1216012" cy="810168"/>
          </a:xfrm>
          <a:custGeom>
            <a:avLst/>
            <a:gdLst/>
            <a:ahLst/>
            <a:cxnLst/>
            <a:rect r="r" b="b" t="t" l="l"/>
            <a:pathLst>
              <a:path h="810168" w="1216012">
                <a:moveTo>
                  <a:pt x="0" y="0"/>
                </a:moveTo>
                <a:lnTo>
                  <a:pt x="1216012" y="0"/>
                </a:lnTo>
                <a:lnTo>
                  <a:pt x="1216012" y="810168"/>
                </a:lnTo>
                <a:lnTo>
                  <a:pt x="0" y="810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951752" y="7174256"/>
            <a:ext cx="1090283" cy="1129827"/>
          </a:xfrm>
          <a:custGeom>
            <a:avLst/>
            <a:gdLst/>
            <a:ahLst/>
            <a:cxnLst/>
            <a:rect r="r" b="b" t="t" l="l"/>
            <a:pathLst>
              <a:path h="1129827" w="1090283">
                <a:moveTo>
                  <a:pt x="0" y="0"/>
                </a:moveTo>
                <a:lnTo>
                  <a:pt x="1090282" y="0"/>
                </a:lnTo>
                <a:lnTo>
                  <a:pt x="1090282" y="1129827"/>
                </a:lnTo>
                <a:lnTo>
                  <a:pt x="0" y="11298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9865872" y="5030527"/>
            <a:ext cx="3531169" cy="32418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17" id="17"/>
          <p:cNvSpPr/>
          <p:nvPr/>
        </p:nvSpPr>
        <p:spPr>
          <a:xfrm>
            <a:off x="9865872" y="5030527"/>
            <a:ext cx="3531169" cy="21437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18" id="18"/>
          <p:cNvSpPr/>
          <p:nvPr/>
        </p:nvSpPr>
        <p:spPr>
          <a:xfrm>
            <a:off x="5482119" y="4239435"/>
            <a:ext cx="3410580" cy="953184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5482119" y="5729846"/>
            <a:ext cx="2940009" cy="14975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6329666" y="5354711"/>
            <a:ext cx="1726807" cy="2067968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8661305" y="8057613"/>
            <a:ext cx="965390" cy="965390"/>
          </a:xfrm>
          <a:custGeom>
            <a:avLst/>
            <a:gdLst/>
            <a:ahLst/>
            <a:cxnLst/>
            <a:rect r="r" b="b" t="t" l="l"/>
            <a:pathLst>
              <a:path h="965390" w="965390">
                <a:moveTo>
                  <a:pt x="0" y="0"/>
                </a:moveTo>
                <a:lnTo>
                  <a:pt x="965390" y="0"/>
                </a:lnTo>
                <a:lnTo>
                  <a:pt x="965390" y="965390"/>
                </a:lnTo>
                <a:lnTo>
                  <a:pt x="0" y="96539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26099" y="160890"/>
            <a:ext cx="16733201" cy="113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34"/>
              </a:lnSpc>
            </a:pPr>
            <a:r>
              <a:rPr lang="en-US" sz="6667">
                <a:solidFill>
                  <a:srgbClr val="FFFFFF"/>
                </a:solidFill>
                <a:latin typeface="Open Sans Bold"/>
              </a:rPr>
              <a:t>Dica Final - Docker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447670" y="5993070"/>
            <a:ext cx="1392659" cy="173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491">
                <a:solidFill>
                  <a:srgbClr val="000000"/>
                </a:solidFill>
                <a:latin typeface="Open Sans Bold"/>
              </a:rPr>
              <a:t>Load </a:t>
            </a:r>
          </a:p>
          <a:p>
            <a:pPr algn="ctr">
              <a:lnSpc>
                <a:spcPts val="3488"/>
              </a:lnSpc>
            </a:pPr>
            <a:r>
              <a:rPr lang="en-US" sz="2491">
                <a:solidFill>
                  <a:srgbClr val="000000"/>
                </a:solidFill>
                <a:latin typeface="Open Sans Bold"/>
              </a:rPr>
              <a:t>Balancer</a:t>
            </a:r>
          </a:p>
          <a:p>
            <a:pPr algn="ctr">
              <a:lnSpc>
                <a:spcPts val="3488"/>
              </a:lnSpc>
            </a:pPr>
            <a:r>
              <a:rPr lang="en-US" sz="2491">
                <a:solidFill>
                  <a:srgbClr val="000000"/>
                </a:solidFill>
                <a:latin typeface="Open Sans Bold"/>
              </a:rPr>
              <a:t>ou</a:t>
            </a:r>
          </a:p>
          <a:p>
            <a:pPr algn="ctr">
              <a:lnSpc>
                <a:spcPts val="3488"/>
              </a:lnSpc>
            </a:pPr>
            <a:r>
              <a:rPr lang="en-US" sz="2491">
                <a:solidFill>
                  <a:srgbClr val="000000"/>
                </a:solidFill>
                <a:latin typeface="Open Sans Bold"/>
              </a:rPr>
              <a:t>NGINX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577072" y="5086350"/>
            <a:ext cx="2218237" cy="1186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4"/>
              </a:lnSpc>
            </a:pPr>
            <a:r>
              <a:rPr lang="en-US" sz="3424">
                <a:solidFill>
                  <a:srgbClr val="000000"/>
                </a:solidFill>
                <a:latin typeface="Open Sans Bold"/>
              </a:rPr>
              <a:t>Múltiplas </a:t>
            </a:r>
          </a:p>
          <a:p>
            <a:pPr algn="ctr">
              <a:lnSpc>
                <a:spcPts val="4794"/>
              </a:lnSpc>
            </a:pPr>
            <a:r>
              <a:rPr lang="en-US" sz="3424">
                <a:solidFill>
                  <a:srgbClr val="000000"/>
                </a:solidFill>
                <a:latin typeface="Open Sans Bold"/>
              </a:rPr>
              <a:t>Instâncias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4895" y="5086350"/>
            <a:ext cx="2405847" cy="1186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4"/>
              </a:lnSpc>
            </a:pPr>
            <a:r>
              <a:rPr lang="en-US" sz="3424">
                <a:solidFill>
                  <a:srgbClr val="000000"/>
                </a:solidFill>
                <a:latin typeface="Open Sans Bold"/>
              </a:rPr>
              <a:t>Aplicações </a:t>
            </a:r>
          </a:p>
          <a:p>
            <a:pPr algn="ctr">
              <a:lnSpc>
                <a:spcPts val="4794"/>
              </a:lnSpc>
            </a:pPr>
            <a:r>
              <a:rPr lang="en-US" sz="3424">
                <a:solidFill>
                  <a:srgbClr val="000000"/>
                </a:solidFill>
                <a:latin typeface="Open Sans Bold"/>
              </a:rPr>
              <a:t>Client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14900" y="2545936"/>
            <a:ext cx="1719247" cy="34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8"/>
              </a:lnSpc>
            </a:pPr>
            <a:r>
              <a:rPr lang="en-US" sz="1998">
                <a:solidFill>
                  <a:srgbClr val="000000"/>
                </a:solidFill>
                <a:latin typeface="Open Sans"/>
              </a:rPr>
              <a:t>200k Requests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314900" y="4474717"/>
            <a:ext cx="1719247" cy="34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8"/>
              </a:lnSpc>
            </a:pPr>
            <a:r>
              <a:rPr lang="en-US" sz="1998">
                <a:solidFill>
                  <a:srgbClr val="000000"/>
                </a:solidFill>
                <a:latin typeface="Open Sans"/>
              </a:rPr>
              <a:t>200k Requests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314900" y="6471659"/>
            <a:ext cx="1719247" cy="34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8"/>
              </a:lnSpc>
            </a:pPr>
            <a:r>
              <a:rPr lang="en-US" sz="1998">
                <a:solidFill>
                  <a:srgbClr val="000000"/>
                </a:solidFill>
                <a:latin typeface="Open Sans"/>
              </a:rPr>
              <a:t>200k Requests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581150"/>
            <a:ext cx="18288000" cy="5491892"/>
          </a:xfrm>
          <a:custGeom>
            <a:avLst/>
            <a:gdLst/>
            <a:ahLst/>
            <a:cxnLst/>
            <a:rect r="r" b="b" t="t" l="l"/>
            <a:pathLst>
              <a:path h="5491892" w="18288000">
                <a:moveTo>
                  <a:pt x="0" y="0"/>
                </a:moveTo>
                <a:lnTo>
                  <a:pt x="18288000" y="0"/>
                </a:lnTo>
                <a:lnTo>
                  <a:pt x="18288000" y="5491892"/>
                </a:lnTo>
                <a:lnTo>
                  <a:pt x="0" y="5491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51517" y="3270107"/>
            <a:ext cx="5988193" cy="598819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1D1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1011555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16247" r="0" b="-1762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6099" y="3910742"/>
            <a:ext cx="836939" cy="622474"/>
          </a:xfrm>
          <a:custGeom>
            <a:avLst/>
            <a:gdLst/>
            <a:ahLst/>
            <a:cxnLst/>
            <a:rect r="r" b="b" t="t" l="l"/>
            <a:pathLst>
              <a:path h="622474" w="836939">
                <a:moveTo>
                  <a:pt x="0" y="0"/>
                </a:moveTo>
                <a:lnTo>
                  <a:pt x="836939" y="0"/>
                </a:lnTo>
                <a:lnTo>
                  <a:pt x="836939" y="622474"/>
                </a:lnTo>
                <a:lnTo>
                  <a:pt x="0" y="62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6099" y="4941106"/>
            <a:ext cx="836939" cy="836939"/>
          </a:xfrm>
          <a:custGeom>
            <a:avLst/>
            <a:gdLst/>
            <a:ahLst/>
            <a:cxnLst/>
            <a:rect r="r" b="b" t="t" l="l"/>
            <a:pathLst>
              <a:path h="836939" w="836939">
                <a:moveTo>
                  <a:pt x="0" y="0"/>
                </a:moveTo>
                <a:lnTo>
                  <a:pt x="836939" y="0"/>
                </a:lnTo>
                <a:lnTo>
                  <a:pt x="836939" y="836939"/>
                </a:lnTo>
                <a:lnTo>
                  <a:pt x="0" y="836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6099" y="6187620"/>
            <a:ext cx="836939" cy="854020"/>
          </a:xfrm>
          <a:custGeom>
            <a:avLst/>
            <a:gdLst/>
            <a:ahLst/>
            <a:cxnLst/>
            <a:rect r="r" b="b" t="t" l="l"/>
            <a:pathLst>
              <a:path h="854020" w="836939">
                <a:moveTo>
                  <a:pt x="0" y="0"/>
                </a:moveTo>
                <a:lnTo>
                  <a:pt x="836939" y="0"/>
                </a:lnTo>
                <a:lnTo>
                  <a:pt x="836939" y="854020"/>
                </a:lnTo>
                <a:lnTo>
                  <a:pt x="0" y="8540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92006" y="3410596"/>
            <a:ext cx="5707215" cy="5707215"/>
          </a:xfrm>
          <a:custGeom>
            <a:avLst/>
            <a:gdLst/>
            <a:ahLst/>
            <a:cxnLst/>
            <a:rect r="r" b="b" t="t" l="l"/>
            <a:pathLst>
              <a:path h="5707215" w="5707215">
                <a:moveTo>
                  <a:pt x="0" y="0"/>
                </a:moveTo>
                <a:lnTo>
                  <a:pt x="5707214" y="0"/>
                </a:lnTo>
                <a:lnTo>
                  <a:pt x="5707214" y="5707215"/>
                </a:lnTo>
                <a:lnTo>
                  <a:pt x="0" y="57072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6099" y="7451215"/>
            <a:ext cx="836939" cy="837987"/>
          </a:xfrm>
          <a:custGeom>
            <a:avLst/>
            <a:gdLst/>
            <a:ahLst/>
            <a:cxnLst/>
            <a:rect r="r" b="b" t="t" l="l"/>
            <a:pathLst>
              <a:path h="837987" w="836939">
                <a:moveTo>
                  <a:pt x="0" y="0"/>
                </a:moveTo>
                <a:lnTo>
                  <a:pt x="836939" y="0"/>
                </a:lnTo>
                <a:lnTo>
                  <a:pt x="836939" y="837987"/>
                </a:lnTo>
                <a:lnTo>
                  <a:pt x="0" y="8379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26099" y="8549585"/>
            <a:ext cx="1371019" cy="1371019"/>
          </a:xfrm>
          <a:custGeom>
            <a:avLst/>
            <a:gdLst/>
            <a:ahLst/>
            <a:cxnLst/>
            <a:rect r="r" b="b" t="t" l="l"/>
            <a:pathLst>
              <a:path h="1371019" w="1371019">
                <a:moveTo>
                  <a:pt x="0" y="0"/>
                </a:moveTo>
                <a:lnTo>
                  <a:pt x="1371019" y="0"/>
                </a:lnTo>
                <a:lnTo>
                  <a:pt x="1371019" y="1371019"/>
                </a:lnTo>
                <a:lnTo>
                  <a:pt x="0" y="137101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6099" y="111094"/>
            <a:ext cx="17761901" cy="1293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94"/>
              </a:lnSpc>
            </a:pPr>
            <a:r>
              <a:rPr lang="en-US" sz="7567">
                <a:solidFill>
                  <a:srgbClr val="FFFFFF"/>
                </a:solidFill>
                <a:latin typeface="Open Sans Bold"/>
              </a:rPr>
              <a:t>Adriano Santos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6099" y="1338005"/>
            <a:ext cx="17313611" cy="637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88"/>
              </a:lnSpc>
            </a:pPr>
            <a:r>
              <a:rPr lang="en-US" sz="3777">
                <a:solidFill>
                  <a:srgbClr val="FFFFFF"/>
                </a:solidFill>
                <a:latin typeface="Open Sans Bold"/>
              </a:rPr>
              <a:t>CEO Adriano Santos Treinamentos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97118" y="5074186"/>
            <a:ext cx="4415572" cy="513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34"/>
              </a:lnSpc>
            </a:pPr>
            <a:r>
              <a:rPr lang="en-US" sz="3024">
                <a:solidFill>
                  <a:srgbClr val="000000"/>
                </a:solidFill>
                <a:latin typeface="Open Sans Bold"/>
              </a:rPr>
              <a:t>@adrianosantostreina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97118" y="6329240"/>
            <a:ext cx="7246882" cy="513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34"/>
              </a:lnSpc>
            </a:pPr>
            <a:r>
              <a:rPr lang="en-US" sz="3024">
                <a:solidFill>
                  <a:srgbClr val="000000"/>
                </a:solidFill>
                <a:latin typeface="Open Sans Bold"/>
              </a:rPr>
              <a:t>https://adrianosantostreina.com.br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97118" y="3936589"/>
            <a:ext cx="4415572" cy="513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34"/>
              </a:lnSpc>
            </a:pPr>
            <a:r>
              <a:rPr lang="en-US" sz="3024">
                <a:solidFill>
                  <a:srgbClr val="000000"/>
                </a:solidFill>
                <a:latin typeface="Open Sans Bold"/>
              </a:rPr>
              <a:t>@adrianosantostreina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97118" y="7585820"/>
            <a:ext cx="7789550" cy="513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34"/>
              </a:lnSpc>
            </a:pPr>
            <a:r>
              <a:rPr lang="en-US" sz="3024">
                <a:solidFill>
                  <a:srgbClr val="000000"/>
                </a:solidFill>
                <a:latin typeface="Open Sans Bold"/>
              </a:rPr>
              <a:t>https://t.me/AdrianoSantosCommunity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8240747"/>
            <a:ext cx="18288000" cy="2998753"/>
          </a:xfrm>
          <a:custGeom>
            <a:avLst/>
            <a:gdLst/>
            <a:ahLst/>
            <a:cxnLst/>
            <a:rect r="r" b="b" t="t" l="l"/>
            <a:pathLst>
              <a:path h="2998753" w="18288000">
                <a:moveTo>
                  <a:pt x="0" y="2998753"/>
                </a:moveTo>
                <a:lnTo>
                  <a:pt x="18288000" y="2998753"/>
                </a:lnTo>
                <a:lnTo>
                  <a:pt x="18288000" y="0"/>
                </a:lnTo>
                <a:lnTo>
                  <a:pt x="0" y="0"/>
                </a:lnTo>
                <a:lnTo>
                  <a:pt x="0" y="2998753"/>
                </a:lnTo>
                <a:close/>
              </a:path>
            </a:pathLst>
          </a:custGeom>
          <a:blipFill>
            <a:blip r:embed="rId2"/>
            <a:stretch>
              <a:fillRect l="0" t="-83139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7399" y="4513815"/>
            <a:ext cx="16733201" cy="113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34"/>
              </a:lnSpc>
            </a:pPr>
            <a:r>
              <a:rPr lang="en-US" sz="6667">
                <a:solidFill>
                  <a:srgbClr val="000000"/>
                </a:solidFill>
                <a:latin typeface="Open Sans Bold"/>
              </a:rPr>
              <a:t>Obrigado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-1334873"/>
            <a:ext cx="18288000" cy="3774646"/>
          </a:xfrm>
          <a:custGeom>
            <a:avLst/>
            <a:gdLst/>
            <a:ahLst/>
            <a:cxnLst/>
            <a:rect r="r" b="b" t="t" l="l"/>
            <a:pathLst>
              <a:path h="3774646" w="18288000">
                <a:moveTo>
                  <a:pt x="0" y="0"/>
                </a:moveTo>
                <a:lnTo>
                  <a:pt x="18288000" y="0"/>
                </a:lnTo>
                <a:lnTo>
                  <a:pt x="18288000" y="3774646"/>
                </a:lnTo>
                <a:lnTo>
                  <a:pt x="0" y="3774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494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585633"/>
            <a:ext cx="18288000" cy="5491892"/>
          </a:xfrm>
          <a:custGeom>
            <a:avLst/>
            <a:gdLst/>
            <a:ahLst/>
            <a:cxnLst/>
            <a:rect r="r" b="b" t="t" l="l"/>
            <a:pathLst>
              <a:path h="5491892" w="18288000">
                <a:moveTo>
                  <a:pt x="0" y="0"/>
                </a:moveTo>
                <a:lnTo>
                  <a:pt x="18288000" y="0"/>
                </a:lnTo>
                <a:lnTo>
                  <a:pt x="18288000" y="5491892"/>
                </a:lnTo>
                <a:lnTo>
                  <a:pt x="0" y="5491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16247" r="0" b="-1762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81023" y="160313"/>
            <a:ext cx="2977792" cy="711242"/>
          </a:xfrm>
          <a:custGeom>
            <a:avLst/>
            <a:gdLst/>
            <a:ahLst/>
            <a:cxnLst/>
            <a:rect r="r" b="b" t="t" l="l"/>
            <a:pathLst>
              <a:path h="711242" w="2977792">
                <a:moveTo>
                  <a:pt x="0" y="0"/>
                </a:moveTo>
                <a:lnTo>
                  <a:pt x="2977792" y="0"/>
                </a:lnTo>
                <a:lnTo>
                  <a:pt x="2977792" y="711242"/>
                </a:lnTo>
                <a:lnTo>
                  <a:pt x="0" y="711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5684" y="3513290"/>
            <a:ext cx="687768" cy="720176"/>
          </a:xfrm>
          <a:custGeom>
            <a:avLst/>
            <a:gdLst/>
            <a:ahLst/>
            <a:cxnLst/>
            <a:rect r="r" b="b" t="t" l="l"/>
            <a:pathLst>
              <a:path h="720176" w="687768">
                <a:moveTo>
                  <a:pt x="0" y="0"/>
                </a:moveTo>
                <a:lnTo>
                  <a:pt x="687767" y="0"/>
                </a:lnTo>
                <a:lnTo>
                  <a:pt x="687767" y="720175"/>
                </a:lnTo>
                <a:lnTo>
                  <a:pt x="0" y="72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5684" y="4444300"/>
            <a:ext cx="687768" cy="720176"/>
          </a:xfrm>
          <a:custGeom>
            <a:avLst/>
            <a:gdLst/>
            <a:ahLst/>
            <a:cxnLst/>
            <a:rect r="r" b="b" t="t" l="l"/>
            <a:pathLst>
              <a:path h="720176" w="687768">
                <a:moveTo>
                  <a:pt x="0" y="0"/>
                </a:moveTo>
                <a:lnTo>
                  <a:pt x="687767" y="0"/>
                </a:lnTo>
                <a:lnTo>
                  <a:pt x="687767" y="720175"/>
                </a:lnTo>
                <a:lnTo>
                  <a:pt x="0" y="72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5684" y="6379945"/>
            <a:ext cx="687768" cy="720176"/>
          </a:xfrm>
          <a:custGeom>
            <a:avLst/>
            <a:gdLst/>
            <a:ahLst/>
            <a:cxnLst/>
            <a:rect r="r" b="b" t="t" l="l"/>
            <a:pathLst>
              <a:path h="720176" w="687768">
                <a:moveTo>
                  <a:pt x="0" y="0"/>
                </a:moveTo>
                <a:lnTo>
                  <a:pt x="687767" y="0"/>
                </a:lnTo>
                <a:lnTo>
                  <a:pt x="687767" y="720175"/>
                </a:lnTo>
                <a:lnTo>
                  <a:pt x="0" y="72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5684" y="5447875"/>
            <a:ext cx="687768" cy="678311"/>
          </a:xfrm>
          <a:custGeom>
            <a:avLst/>
            <a:gdLst/>
            <a:ahLst/>
            <a:cxnLst/>
            <a:rect r="r" b="b" t="t" l="l"/>
            <a:pathLst>
              <a:path h="678311" w="687768">
                <a:moveTo>
                  <a:pt x="0" y="0"/>
                </a:moveTo>
                <a:lnTo>
                  <a:pt x="687767" y="0"/>
                </a:lnTo>
                <a:lnTo>
                  <a:pt x="687767" y="678311"/>
                </a:lnTo>
                <a:lnTo>
                  <a:pt x="0" y="6783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85684" y="7309670"/>
            <a:ext cx="687768" cy="720176"/>
          </a:xfrm>
          <a:custGeom>
            <a:avLst/>
            <a:gdLst/>
            <a:ahLst/>
            <a:cxnLst/>
            <a:rect r="r" b="b" t="t" l="l"/>
            <a:pathLst>
              <a:path h="720176" w="687768">
                <a:moveTo>
                  <a:pt x="0" y="0"/>
                </a:moveTo>
                <a:lnTo>
                  <a:pt x="687767" y="0"/>
                </a:lnTo>
                <a:lnTo>
                  <a:pt x="687767" y="720176"/>
                </a:lnTo>
                <a:lnTo>
                  <a:pt x="0" y="720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90774" y="8239396"/>
            <a:ext cx="682678" cy="682678"/>
          </a:xfrm>
          <a:custGeom>
            <a:avLst/>
            <a:gdLst/>
            <a:ahLst/>
            <a:cxnLst/>
            <a:rect r="r" b="b" t="t" l="l"/>
            <a:pathLst>
              <a:path h="682678" w="682678">
                <a:moveTo>
                  <a:pt x="0" y="0"/>
                </a:moveTo>
                <a:lnTo>
                  <a:pt x="682677" y="0"/>
                </a:lnTo>
                <a:lnTo>
                  <a:pt x="682677" y="682677"/>
                </a:lnTo>
                <a:lnTo>
                  <a:pt x="0" y="6826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85684" y="2188033"/>
            <a:ext cx="16716632" cy="1002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59"/>
              </a:lnSpc>
            </a:pPr>
            <a:r>
              <a:rPr lang="en-US" sz="5899">
                <a:solidFill>
                  <a:srgbClr val="040303"/>
                </a:solidFill>
                <a:latin typeface="Open Sans Bold"/>
              </a:rPr>
              <a:t>Agenda - Tarde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0932" y="9605365"/>
            <a:ext cx="1375535" cy="305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1821">
                <a:solidFill>
                  <a:srgbClr val="FFFFFF"/>
                </a:solidFill>
                <a:latin typeface="Open Sans Bold"/>
              </a:rPr>
              <a:t>25 Nov 2023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66029" y="3670664"/>
            <a:ext cx="7182941" cy="46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0"/>
              </a:lnSpc>
            </a:pPr>
            <a:r>
              <a:rPr lang="en-US" sz="2736">
                <a:solidFill>
                  <a:srgbClr val="000000"/>
                </a:solidFill>
                <a:latin typeface="Open Sans Bold"/>
              </a:rPr>
              <a:t>Fernandes Lima, Pare de estourar prazos!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6029" y="4601674"/>
            <a:ext cx="10642699" cy="46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0"/>
              </a:lnSpc>
            </a:pPr>
            <a:r>
              <a:rPr lang="en-US" sz="2736">
                <a:solidFill>
                  <a:srgbClr val="000000"/>
                </a:solidFill>
                <a:latin typeface="Open Sans Bold"/>
              </a:rPr>
              <a:t>Adriano Santos, Como me tornar um Dev Android em 02 dias?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6029" y="6537319"/>
            <a:ext cx="13255997" cy="46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0"/>
              </a:lnSpc>
            </a:pPr>
            <a:r>
              <a:rPr lang="en-US" sz="2736">
                <a:solidFill>
                  <a:srgbClr val="000000"/>
                </a:solidFill>
                <a:latin typeface="Open Sans Bold"/>
              </a:rPr>
              <a:t>Newton Oliveira, Desmistificando o desenvolvimento para maquininhas POS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6029" y="5595724"/>
            <a:ext cx="2044898" cy="46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0"/>
              </a:lnSpc>
            </a:pPr>
            <a:r>
              <a:rPr lang="en-US" sz="2736">
                <a:solidFill>
                  <a:srgbClr val="000000"/>
                </a:solidFill>
                <a:latin typeface="Open Sans Bold"/>
              </a:rPr>
              <a:t>Coffe-Break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66029" y="7467044"/>
            <a:ext cx="8569896" cy="46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0"/>
              </a:lnSpc>
            </a:pPr>
            <a:r>
              <a:rPr lang="en-US" sz="2736">
                <a:solidFill>
                  <a:srgbClr val="000000"/>
                </a:solidFill>
                <a:latin typeface="Open Sans Bold"/>
              </a:rPr>
              <a:t>Mario Guedes, O que é e como devo usar o REDIS?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66029" y="8338860"/>
            <a:ext cx="2473523" cy="46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0"/>
              </a:lnSpc>
            </a:pPr>
            <a:r>
              <a:rPr lang="en-US" sz="2736">
                <a:solidFill>
                  <a:srgbClr val="000000"/>
                </a:solidFill>
                <a:latin typeface="Open Sans Bold"/>
              </a:rPr>
              <a:t>Encerramento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585633"/>
            <a:ext cx="18288000" cy="5491892"/>
          </a:xfrm>
          <a:custGeom>
            <a:avLst/>
            <a:gdLst/>
            <a:ahLst/>
            <a:cxnLst/>
            <a:rect r="r" b="b" t="t" l="l"/>
            <a:pathLst>
              <a:path h="5491892" w="18288000">
                <a:moveTo>
                  <a:pt x="0" y="0"/>
                </a:moveTo>
                <a:lnTo>
                  <a:pt x="18288000" y="0"/>
                </a:lnTo>
                <a:lnTo>
                  <a:pt x="18288000" y="5491892"/>
                </a:lnTo>
                <a:lnTo>
                  <a:pt x="0" y="5491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16247" r="0" b="-1762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81023" y="160313"/>
            <a:ext cx="2977792" cy="711242"/>
          </a:xfrm>
          <a:custGeom>
            <a:avLst/>
            <a:gdLst/>
            <a:ahLst/>
            <a:cxnLst/>
            <a:rect r="r" b="b" t="t" l="l"/>
            <a:pathLst>
              <a:path h="711242" w="2977792">
                <a:moveTo>
                  <a:pt x="0" y="0"/>
                </a:moveTo>
                <a:lnTo>
                  <a:pt x="2977792" y="0"/>
                </a:lnTo>
                <a:lnTo>
                  <a:pt x="2977792" y="711242"/>
                </a:lnTo>
                <a:lnTo>
                  <a:pt x="0" y="711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61923" y="5143500"/>
            <a:ext cx="1128832" cy="1128832"/>
          </a:xfrm>
          <a:custGeom>
            <a:avLst/>
            <a:gdLst/>
            <a:ahLst/>
            <a:cxnLst/>
            <a:rect r="r" b="b" t="t" l="l"/>
            <a:pathLst>
              <a:path h="1128832" w="1128832">
                <a:moveTo>
                  <a:pt x="0" y="0"/>
                </a:moveTo>
                <a:lnTo>
                  <a:pt x="1128832" y="0"/>
                </a:lnTo>
                <a:lnTo>
                  <a:pt x="1128832" y="1128832"/>
                </a:lnTo>
                <a:lnTo>
                  <a:pt x="0" y="11288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61923" y="6786369"/>
            <a:ext cx="1128832" cy="1128832"/>
          </a:xfrm>
          <a:custGeom>
            <a:avLst/>
            <a:gdLst/>
            <a:ahLst/>
            <a:cxnLst/>
            <a:rect r="r" b="b" t="t" l="l"/>
            <a:pathLst>
              <a:path h="1128832" w="1128832">
                <a:moveTo>
                  <a:pt x="0" y="0"/>
                </a:moveTo>
                <a:lnTo>
                  <a:pt x="1128832" y="0"/>
                </a:lnTo>
                <a:lnTo>
                  <a:pt x="1128832" y="1128832"/>
                </a:lnTo>
                <a:lnTo>
                  <a:pt x="0" y="11288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684" y="1853065"/>
            <a:ext cx="16716632" cy="1335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>
                <a:solidFill>
                  <a:srgbClr val="040303"/>
                </a:solidFill>
                <a:latin typeface="Open Sans Bold"/>
              </a:rPr>
              <a:t>Recados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0932" y="9605365"/>
            <a:ext cx="1375535" cy="305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1821">
                <a:solidFill>
                  <a:srgbClr val="FFFFFF"/>
                </a:solidFill>
                <a:latin typeface="Open Sans Bold"/>
              </a:rPr>
              <a:t>25 Nov 2023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0932" y="3093224"/>
            <a:ext cx="17312733" cy="887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Fotos, vídeos, fotos e mais vídeos...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71787" y="5330521"/>
            <a:ext cx="5614284" cy="678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1"/>
              </a:lnSpc>
            </a:pPr>
            <a:r>
              <a:rPr lang="en-US" sz="3972">
                <a:solidFill>
                  <a:srgbClr val="000000"/>
                </a:solidFill>
                <a:latin typeface="Open Sans Bold"/>
              </a:rPr>
              <a:t>@adrianosantostreina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71787" y="6973390"/>
            <a:ext cx="6154290" cy="678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1"/>
              </a:lnSpc>
            </a:pPr>
            <a:r>
              <a:rPr lang="en-US" sz="3972">
                <a:solidFill>
                  <a:srgbClr val="000000"/>
                </a:solidFill>
                <a:latin typeface="Open Sans Bold"/>
              </a:rPr>
              <a:t>#mobilerestsummit2023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491892"/>
          </a:xfrm>
          <a:custGeom>
            <a:avLst/>
            <a:gdLst/>
            <a:ahLst/>
            <a:cxnLst/>
            <a:rect r="r" b="b" t="t" l="l"/>
            <a:pathLst>
              <a:path h="5491892" w="18288000">
                <a:moveTo>
                  <a:pt x="0" y="0"/>
                </a:moveTo>
                <a:lnTo>
                  <a:pt x="18288000" y="0"/>
                </a:lnTo>
                <a:lnTo>
                  <a:pt x="18288000" y="5491892"/>
                </a:lnTo>
                <a:lnTo>
                  <a:pt x="0" y="5491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16247" r="0" b="-1762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53658" y="1028700"/>
            <a:ext cx="8580684" cy="2049487"/>
          </a:xfrm>
          <a:custGeom>
            <a:avLst/>
            <a:gdLst/>
            <a:ahLst/>
            <a:cxnLst/>
            <a:rect r="r" b="b" t="t" l="l"/>
            <a:pathLst>
              <a:path h="2049487" w="8580684">
                <a:moveTo>
                  <a:pt x="0" y="0"/>
                </a:moveTo>
                <a:lnTo>
                  <a:pt x="8580684" y="0"/>
                </a:lnTo>
                <a:lnTo>
                  <a:pt x="8580684" y="2049487"/>
                </a:lnTo>
                <a:lnTo>
                  <a:pt x="0" y="20494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5684" y="4991100"/>
            <a:ext cx="16716632" cy="2716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>
                <a:solidFill>
                  <a:srgbClr val="040303"/>
                </a:solidFill>
                <a:latin typeface="Open Sans Bold"/>
              </a:rPr>
              <a:t>Preparando, Compilando e Distribuindo API Horse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81772" y="7640959"/>
            <a:ext cx="11324455" cy="613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40303"/>
                </a:solidFill>
                <a:latin typeface="Open Sans Bold"/>
              </a:rPr>
              <a:t>Aprenda a distribuir sua api no Linux Amazon EC2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0932" y="9605365"/>
            <a:ext cx="1375535" cy="305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1821">
                <a:solidFill>
                  <a:srgbClr val="FFFFFF"/>
                </a:solidFill>
                <a:latin typeface="Open Sans Bold"/>
              </a:rPr>
              <a:t>25 Nov 2023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8326394"/>
            <a:ext cx="18288000" cy="5491892"/>
          </a:xfrm>
          <a:custGeom>
            <a:avLst/>
            <a:gdLst/>
            <a:ahLst/>
            <a:cxnLst/>
            <a:rect r="r" b="b" t="t" l="l"/>
            <a:pathLst>
              <a:path h="5491892" w="18288000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81000"/>
            <a:ext cx="18288000" cy="1453396"/>
          </a:xfrm>
          <a:custGeom>
            <a:avLst/>
            <a:gdLst/>
            <a:ahLst/>
            <a:cxnLst/>
            <a:rect r="r" b="b" t="t" l="l"/>
            <a:pathLst>
              <a:path h="1453396" w="18288000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63188" y="2583199"/>
            <a:ext cx="5120602" cy="5120602"/>
          </a:xfrm>
          <a:custGeom>
            <a:avLst/>
            <a:gdLst/>
            <a:ahLst/>
            <a:cxnLst/>
            <a:rect r="r" b="b" t="t" l="l"/>
            <a:pathLst>
              <a:path h="5120602" w="5120602">
                <a:moveTo>
                  <a:pt x="0" y="0"/>
                </a:moveTo>
                <a:lnTo>
                  <a:pt x="5120602" y="0"/>
                </a:lnTo>
                <a:lnTo>
                  <a:pt x="5120602" y="5120602"/>
                </a:lnTo>
                <a:lnTo>
                  <a:pt x="0" y="5120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6099" y="64342"/>
            <a:ext cx="17266422" cy="75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Open Sans Bold"/>
              </a:rPr>
              <a:t>Requisitos, por onde começar?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92891"/>
            <a:ext cx="10127133" cy="156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Delphi Enterprise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964086"/>
            <a:ext cx="10127133" cy="3658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Versões Community Edition e Professional não compilam para Linux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8326394"/>
            <a:ext cx="18288000" cy="5491892"/>
          </a:xfrm>
          <a:custGeom>
            <a:avLst/>
            <a:gdLst/>
            <a:ahLst/>
            <a:cxnLst/>
            <a:rect r="r" b="b" t="t" l="l"/>
            <a:pathLst>
              <a:path h="5491892" w="18288000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81000"/>
            <a:ext cx="18288000" cy="1453396"/>
          </a:xfrm>
          <a:custGeom>
            <a:avLst/>
            <a:gdLst/>
            <a:ahLst/>
            <a:cxnLst/>
            <a:rect r="r" b="b" t="t" l="l"/>
            <a:pathLst>
              <a:path h="1453396" w="18288000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6099" y="1522123"/>
            <a:ext cx="17266422" cy="5513568"/>
          </a:xfrm>
          <a:custGeom>
            <a:avLst/>
            <a:gdLst/>
            <a:ahLst/>
            <a:cxnLst/>
            <a:rect r="r" b="b" t="t" l="l"/>
            <a:pathLst>
              <a:path h="5513568" w="17266422">
                <a:moveTo>
                  <a:pt x="0" y="0"/>
                </a:moveTo>
                <a:lnTo>
                  <a:pt x="17266422" y="0"/>
                </a:lnTo>
                <a:lnTo>
                  <a:pt x="17266422" y="5513568"/>
                </a:lnTo>
                <a:lnTo>
                  <a:pt x="0" y="5513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6099" y="64342"/>
            <a:ext cx="17266422" cy="75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Open Sans Bold"/>
              </a:rPr>
              <a:t>Requisitos, por onde começar?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4350" y="7311510"/>
            <a:ext cx="17259300" cy="66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Open Sans Bold"/>
              </a:rPr>
              <a:t>https://docwiki.embarcadero.com/PlatformStatus/en/Main_Page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8326394"/>
            <a:ext cx="18288000" cy="5491892"/>
          </a:xfrm>
          <a:custGeom>
            <a:avLst/>
            <a:gdLst/>
            <a:ahLst/>
            <a:cxnLst/>
            <a:rect r="r" b="b" t="t" l="l"/>
            <a:pathLst>
              <a:path h="5491892" w="18288000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81000"/>
            <a:ext cx="18288000" cy="1453396"/>
          </a:xfrm>
          <a:custGeom>
            <a:avLst/>
            <a:gdLst/>
            <a:ahLst/>
            <a:cxnLst/>
            <a:rect r="r" b="b" t="t" l="l"/>
            <a:pathLst>
              <a:path h="1453396" w="18288000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099" y="64342"/>
            <a:ext cx="17266422" cy="75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Open Sans Bold"/>
              </a:rPr>
              <a:t>Requisitos, por onde começar?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81523" y="1523633"/>
            <a:ext cx="17755573" cy="4459498"/>
            <a:chOff x="0" y="0"/>
            <a:chExt cx="3922688" cy="985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22688" cy="985224"/>
            </a:xfrm>
            <a:custGeom>
              <a:avLst/>
              <a:gdLst/>
              <a:ahLst/>
              <a:cxnLst/>
              <a:rect r="r" b="b" t="t" l="l"/>
              <a:pathLst>
                <a:path h="985224" w="3922688">
                  <a:moveTo>
                    <a:pt x="3798227" y="985224"/>
                  </a:moveTo>
                  <a:lnTo>
                    <a:pt x="124460" y="985224"/>
                  </a:lnTo>
                  <a:cubicBezTo>
                    <a:pt x="55880" y="985224"/>
                    <a:pt x="0" y="929344"/>
                    <a:pt x="0" y="8607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98228" y="0"/>
                  </a:lnTo>
                  <a:cubicBezTo>
                    <a:pt x="3866808" y="0"/>
                    <a:pt x="3922688" y="55880"/>
                    <a:pt x="3922688" y="124460"/>
                  </a:cubicBezTo>
                  <a:lnTo>
                    <a:pt x="3922688" y="860764"/>
                  </a:lnTo>
                  <a:cubicBezTo>
                    <a:pt x="3922688" y="929344"/>
                    <a:pt x="3866808" y="985224"/>
                    <a:pt x="3798228" y="985224"/>
                  </a:cubicBezTo>
                  <a:close/>
                </a:path>
              </a:pathLst>
            </a:custGeom>
            <a:solidFill>
              <a:srgbClr val="001524"/>
            </a:solidFill>
          </p:spPr>
        </p:sp>
      </p:grpSp>
      <p:sp>
        <p:nvSpPr>
          <p:cNvPr name="AutoShape 7" id="7"/>
          <p:cNvSpPr/>
          <p:nvPr/>
        </p:nvSpPr>
        <p:spPr>
          <a:xfrm>
            <a:off x="1013238" y="3060391"/>
            <a:ext cx="16473398" cy="0"/>
          </a:xfrm>
          <a:prstGeom prst="line">
            <a:avLst/>
          </a:prstGeom>
          <a:ln cap="rnd" w="38100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13238" y="3446967"/>
            <a:ext cx="16150639" cy="1637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95"/>
              </a:lnSpc>
            </a:pPr>
            <a:r>
              <a:rPr lang="en-US" sz="4237">
                <a:solidFill>
                  <a:srgbClr val="FFFFFF"/>
                </a:solidFill>
                <a:latin typeface="JetBrains Mono"/>
              </a:rPr>
              <a:t>tar –xvf LinuxPAServer</a:t>
            </a:r>
            <a:r>
              <a:rPr lang="en-US" sz="4237">
                <a:solidFill>
                  <a:srgbClr val="00FF19"/>
                </a:solidFill>
                <a:latin typeface="JetBrains Mono"/>
              </a:rPr>
              <a:t>22.0</a:t>
            </a:r>
            <a:r>
              <a:rPr lang="en-US" sz="4237">
                <a:solidFill>
                  <a:srgbClr val="FFFFFF"/>
                </a:solidFill>
                <a:latin typeface="JetBrains Mono"/>
              </a:rPr>
              <a:t>.tar.gz</a:t>
            </a:r>
          </a:p>
          <a:p>
            <a:pPr>
              <a:lnSpc>
                <a:spcPts val="669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899433" y="2159229"/>
            <a:ext cx="14587204" cy="387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9"/>
              </a:lnSpc>
            </a:pPr>
            <a:r>
              <a:rPr lang="en-US" sz="2100">
                <a:solidFill>
                  <a:srgbClr val="FFFFFF"/>
                </a:solidFill>
                <a:latin typeface="JetBrains Mono"/>
              </a:rPr>
              <a:t>Instalando o PAServer no Linux</a:t>
            </a:r>
          </a:p>
        </p:txBody>
      </p:sp>
      <p:sp>
        <p:nvSpPr>
          <p:cNvPr name="AutoShape 10" id="10"/>
          <p:cNvSpPr/>
          <p:nvPr/>
        </p:nvSpPr>
        <p:spPr>
          <a:xfrm flipH="true" flipV="true">
            <a:off x="8676781" y="4408875"/>
            <a:ext cx="823555" cy="1097787"/>
          </a:xfrm>
          <a:prstGeom prst="line">
            <a:avLst/>
          </a:prstGeom>
          <a:ln cap="flat" w="23812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281523" y="6602256"/>
            <a:ext cx="17755573" cy="7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40303"/>
                </a:solidFill>
                <a:latin typeface="Open Sans Bold"/>
              </a:rPr>
              <a:t>C:\Program Files (x86)\Embarcadero\Studio\</a:t>
            </a:r>
            <a:r>
              <a:rPr lang="en-US" sz="4500">
                <a:solidFill>
                  <a:srgbClr val="FF0000"/>
                </a:solidFill>
                <a:latin typeface="Open Sans Bold"/>
              </a:rPr>
              <a:t>22.0</a:t>
            </a:r>
            <a:r>
              <a:rPr lang="en-US" sz="4500">
                <a:solidFill>
                  <a:srgbClr val="040303"/>
                </a:solidFill>
                <a:latin typeface="Open Sans Bold"/>
              </a:rPr>
              <a:t>\PAServer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8326394"/>
            <a:ext cx="18288000" cy="5491892"/>
          </a:xfrm>
          <a:custGeom>
            <a:avLst/>
            <a:gdLst/>
            <a:ahLst/>
            <a:cxnLst/>
            <a:rect r="r" b="b" t="t" l="l"/>
            <a:pathLst>
              <a:path h="5491892" w="18288000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81000"/>
            <a:ext cx="18288000" cy="1453396"/>
          </a:xfrm>
          <a:custGeom>
            <a:avLst/>
            <a:gdLst/>
            <a:ahLst/>
            <a:cxnLst/>
            <a:rect r="r" b="b" t="t" l="l"/>
            <a:pathLst>
              <a:path h="1453396" w="18288000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099" y="64342"/>
            <a:ext cx="17266422" cy="75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>
                <a:solidFill>
                  <a:srgbClr val="FFFFFF"/>
                </a:solidFill>
                <a:latin typeface="Open Sans Bold"/>
              </a:rPr>
              <a:t>Requisitos, por onde começar?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12348" y="1368466"/>
            <a:ext cx="17714369" cy="7391586"/>
            <a:chOff x="0" y="0"/>
            <a:chExt cx="3922688" cy="1636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22688" cy="1636800"/>
            </a:xfrm>
            <a:custGeom>
              <a:avLst/>
              <a:gdLst/>
              <a:ahLst/>
              <a:cxnLst/>
              <a:rect r="r" b="b" t="t" l="l"/>
              <a:pathLst>
                <a:path h="1636800" w="3922688">
                  <a:moveTo>
                    <a:pt x="3798227" y="1636800"/>
                  </a:moveTo>
                  <a:lnTo>
                    <a:pt x="124460" y="1636800"/>
                  </a:lnTo>
                  <a:cubicBezTo>
                    <a:pt x="55880" y="1636800"/>
                    <a:pt x="0" y="1580920"/>
                    <a:pt x="0" y="1512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98228" y="0"/>
                  </a:lnTo>
                  <a:cubicBezTo>
                    <a:pt x="3866808" y="0"/>
                    <a:pt x="3922688" y="55880"/>
                    <a:pt x="3922688" y="124460"/>
                  </a:cubicBezTo>
                  <a:lnTo>
                    <a:pt x="3922688" y="1512340"/>
                  </a:lnTo>
                  <a:cubicBezTo>
                    <a:pt x="3922688" y="1580920"/>
                    <a:pt x="3866808" y="1636800"/>
                    <a:pt x="3798228" y="1636800"/>
                  </a:cubicBezTo>
                  <a:close/>
                </a:path>
              </a:pathLst>
            </a:custGeom>
            <a:solidFill>
              <a:srgbClr val="001524"/>
            </a:solidFill>
          </p:spPr>
        </p:sp>
      </p:grpSp>
      <p:sp>
        <p:nvSpPr>
          <p:cNvPr name="AutoShape 7" id="7"/>
          <p:cNvSpPr/>
          <p:nvPr/>
        </p:nvSpPr>
        <p:spPr>
          <a:xfrm>
            <a:off x="942366" y="2901658"/>
            <a:ext cx="16435169" cy="0"/>
          </a:xfrm>
          <a:prstGeom prst="line">
            <a:avLst/>
          </a:prstGeom>
          <a:ln cap="rnd" w="38100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42366" y="3287005"/>
            <a:ext cx="16113160" cy="5025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79"/>
              </a:lnSpc>
            </a:pPr>
            <a:r>
              <a:rPr lang="en-US" sz="4227">
                <a:solidFill>
                  <a:srgbClr val="FFFFFF"/>
                </a:solidFill>
                <a:latin typeface="JetBrains Mono"/>
              </a:rPr>
              <a:t>sudo apt update</a:t>
            </a:r>
          </a:p>
          <a:p>
            <a:pPr>
              <a:lnSpc>
                <a:spcPts val="6679"/>
              </a:lnSpc>
            </a:pPr>
            <a:r>
              <a:rPr lang="en-US" sz="4227">
                <a:solidFill>
                  <a:srgbClr val="FFFFFF"/>
                </a:solidFill>
                <a:latin typeface="JetBrains Mono"/>
              </a:rPr>
              <a:t>sudo apt install </a:t>
            </a:r>
            <a:r>
              <a:rPr lang="en-US" sz="4227">
                <a:solidFill>
                  <a:srgbClr val="00FF19"/>
                </a:solidFill>
                <a:latin typeface="JetBrains Mono"/>
              </a:rPr>
              <a:t>build-essential</a:t>
            </a:r>
          </a:p>
          <a:p>
            <a:pPr>
              <a:lnSpc>
                <a:spcPts val="6679"/>
              </a:lnSpc>
            </a:pPr>
            <a:r>
              <a:rPr lang="en-US" sz="4227">
                <a:solidFill>
                  <a:srgbClr val="FFFFFF"/>
                </a:solidFill>
                <a:latin typeface="JetBrains Mono"/>
              </a:rPr>
              <a:t>sudo apt update</a:t>
            </a:r>
          </a:p>
          <a:p>
            <a:pPr>
              <a:lnSpc>
                <a:spcPts val="6679"/>
              </a:lnSpc>
            </a:pPr>
            <a:r>
              <a:rPr lang="en-US" sz="4227">
                <a:solidFill>
                  <a:srgbClr val="FFFFFF"/>
                </a:solidFill>
                <a:latin typeface="JetBrains Mono"/>
              </a:rPr>
              <a:t>sudo apt install </a:t>
            </a:r>
            <a:r>
              <a:rPr lang="en-US" sz="4227">
                <a:solidFill>
                  <a:srgbClr val="00FF19"/>
                </a:solidFill>
                <a:latin typeface="JetBrains Mono"/>
              </a:rPr>
              <a:t>zlib1g-dev</a:t>
            </a:r>
          </a:p>
          <a:p>
            <a:pPr>
              <a:lnSpc>
                <a:spcPts val="6679"/>
              </a:lnSpc>
            </a:pPr>
            <a:r>
              <a:rPr lang="en-US" sz="4227">
                <a:solidFill>
                  <a:srgbClr val="FFFFFF"/>
                </a:solidFill>
                <a:latin typeface="JetBrains Mono"/>
              </a:rPr>
              <a:t>sudo apt install </a:t>
            </a:r>
            <a:r>
              <a:rPr lang="en-US" sz="4227">
                <a:solidFill>
                  <a:srgbClr val="00FF19"/>
                </a:solidFill>
                <a:latin typeface="JetBrains Mono"/>
              </a:rPr>
              <a:t>gcc</a:t>
            </a:r>
          </a:p>
          <a:p>
            <a:pPr>
              <a:lnSpc>
                <a:spcPts val="667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824183" y="2002411"/>
            <a:ext cx="14553352" cy="386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1"/>
              </a:lnSpc>
            </a:pPr>
            <a:r>
              <a:rPr lang="en-US" sz="2096">
                <a:solidFill>
                  <a:srgbClr val="FFFFFF"/>
                </a:solidFill>
                <a:latin typeface="JetBrains Mono"/>
              </a:rPr>
              <a:t>Instalando os pacote para compilação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DAF0_cgqzsc</dc:identifier>
  <dcterms:modified xsi:type="dcterms:W3CDTF">2011-08-01T06:04:30Z</dcterms:modified>
  <cp:revision>1</cp:revision>
  <dc:title>Preparando, Compilando e Distribuindo API em EC2 Amazon</dc:title>
</cp:coreProperties>
</file>